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47" r:id="rId2"/>
    <p:sldId id="349" r:id="rId3"/>
    <p:sldId id="346" r:id="rId4"/>
    <p:sldId id="348" r:id="rId5"/>
    <p:sldId id="311" r:id="rId6"/>
    <p:sldId id="329" r:id="rId7"/>
    <p:sldId id="279" r:id="rId8"/>
    <p:sldId id="280" r:id="rId9"/>
    <p:sldId id="282" r:id="rId10"/>
    <p:sldId id="314" r:id="rId11"/>
    <p:sldId id="312" r:id="rId12"/>
    <p:sldId id="284" r:id="rId13"/>
    <p:sldId id="281" r:id="rId14"/>
    <p:sldId id="283" r:id="rId15"/>
    <p:sldId id="285" r:id="rId16"/>
    <p:sldId id="316" r:id="rId17"/>
    <p:sldId id="257" r:id="rId18"/>
    <p:sldId id="315" r:id="rId19"/>
    <p:sldId id="287" r:id="rId20"/>
    <p:sldId id="289" r:id="rId21"/>
    <p:sldId id="290" r:id="rId22"/>
    <p:sldId id="291" r:id="rId23"/>
    <p:sldId id="292" r:id="rId24"/>
    <p:sldId id="293" r:id="rId25"/>
    <p:sldId id="326" r:id="rId26"/>
    <p:sldId id="256" r:id="rId27"/>
    <p:sldId id="332" r:id="rId28"/>
    <p:sldId id="259" r:id="rId29"/>
    <p:sldId id="258" r:id="rId30"/>
    <p:sldId id="260" r:id="rId31"/>
    <p:sldId id="261" r:id="rId32"/>
    <p:sldId id="265" r:id="rId33"/>
    <p:sldId id="266" r:id="rId34"/>
    <p:sldId id="337" r:id="rId35"/>
    <p:sldId id="267" r:id="rId36"/>
    <p:sldId id="333" r:id="rId37"/>
    <p:sldId id="334" r:id="rId38"/>
    <p:sldId id="335" r:id="rId39"/>
    <p:sldId id="263" r:id="rId40"/>
    <p:sldId id="264" r:id="rId41"/>
    <p:sldId id="286" r:id="rId42"/>
    <p:sldId id="351" r:id="rId43"/>
    <p:sldId id="309" r:id="rId44"/>
    <p:sldId id="325" r:id="rId45"/>
    <p:sldId id="313" r:id="rId4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3699"/>
  </p:normalViewPr>
  <p:slideViewPr>
    <p:cSldViewPr snapToObjects="1">
      <p:cViewPr varScale="1">
        <p:scale>
          <a:sx n="119" d="100"/>
          <a:sy n="119" d="100"/>
        </p:scale>
        <p:origin x="22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B747A76-F69B-7B45-AA5B-79EB24FF57D0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D9EBC51A-0460-9A44-84DF-95A9F86DA6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6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EBC51A-0460-9A44-84DF-95A9F86DA6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71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F7464D33-AF07-974E-B3D4-452F54A0DA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1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What does each component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49BBD-4DF8-D447-A522-CE2F646A473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What does each component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49BBD-4DF8-D447-A522-CE2F646A473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9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69D3D-5CEF-5642-A26F-D6DB24C8F82C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982D2-B512-2842-80BC-2066A276EA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D5429-A429-3047-B848-400B652C0E86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9F10E-386B-CA44-96A7-035FBD6FF9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F8780-E643-D249-AD89-290352CBC665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937EB-CAE6-104D-9E51-83863E7897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B93243-C3EC-394A-9CEB-369DF87E8479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7293C-B6ED-D842-B1BE-7DD65E3A5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53983-124B-0549-8646-E9E2FF57AEE6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2E221-1FDB-7044-B4A2-983905506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80308-566A-2F48-A5C9-10C58F65987F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FD8A4-061E-C549-8BAA-63327A715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2417F-779A-4F4C-8597-CD431786AD7C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22FEA-DBE2-0A42-AFB7-A31639669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937FF-BB76-434E-84FC-555E46483C8B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EB3BD-5003-D548-93BD-203274518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2979D5-0272-B043-9607-2FC95C8862C4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99814-D899-1B4E-8A0C-A2A7C2E6DF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0D67F4-BB52-B34F-AA7D-4764A7BC91D6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6A0CD-B03F-8843-ACD5-245CF55EA4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C6363-18A5-7244-AD01-6A5CE13EA742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7A85C-7800-034F-91E8-1232FBF350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B688789-C5D4-2840-9EE2-24F88285C175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C201AC95-3EAB-5B4A-8433-F69E6326B7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3.wdp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://en.wikipedia.org/wiki/Ebers-Mo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istor_coun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ore%27s_law#Recent_trend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rowsnews.com/2020/07/13/tsmc-2nm-proces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en.wikipedia.org/wiki/Photoresis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mon_collecto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0" y="254000"/>
            <a:ext cx="63500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itle 1"/>
          <p:cNvSpPr>
            <a:spLocks noGrp="1"/>
          </p:cNvSpPr>
          <p:nvPr>
            <p:ph type="ctrTitle"/>
          </p:nvPr>
        </p:nvSpPr>
        <p:spPr>
          <a:xfrm>
            <a:off x="685800" y="-138674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  <a:ea typeface="ＭＳ Ｐゴシック" pitchFamily="-1" charset="-128"/>
                <a:cs typeface="ＭＳ Ｐゴシック" pitchFamily="-1" charset="-128"/>
              </a:rPr>
              <a:t>Transistor circuits &amp; FETs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28600" y="4267200"/>
            <a:ext cx="2057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First transistor, 1947, Bell Labs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8F166A-94D1-D443-BA6C-B3AA3E1D1ECA}"/>
              </a:ext>
            </a:extLst>
          </p:cNvPr>
          <p:cNvSpPr txBox="1">
            <a:spLocks/>
          </p:cNvSpPr>
          <p:nvPr/>
        </p:nvSpPr>
        <p:spPr bwMode="auto">
          <a:xfrm>
            <a:off x="2590800" y="13716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FF0000"/>
                </a:solidFill>
                <a:ea typeface="ＭＳ Ｐゴシック" pitchFamily="-1" charset="-128"/>
                <a:cs typeface="ＭＳ Ｐゴシック" pitchFamily="-1" charset="-128"/>
              </a:rPr>
              <a:t>Week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2B215-C111-76A5-25D3-1181072E7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Important 1 transistor circuits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58113" cy="2133600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Fixing or floating various terminals gives various circuit properties (and a whole lot to remember and get confused about)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2770188" y="33909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173413" y="3206750"/>
            <a:ext cx="6365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3255963" y="4743450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2617788" y="39862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20488" name="Picture 7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4724400" y="330993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TextBox 8"/>
          <p:cNvSpPr txBox="1">
            <a:spLocks noChangeArrowheads="1"/>
          </p:cNvSpPr>
          <p:nvPr/>
        </p:nvSpPr>
        <p:spPr bwMode="auto">
          <a:xfrm>
            <a:off x="5127625" y="3125788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90" name="TextBox 10"/>
          <p:cNvSpPr txBox="1">
            <a:spLocks noChangeArrowheads="1"/>
          </p:cNvSpPr>
          <p:nvPr/>
        </p:nvSpPr>
        <p:spPr bwMode="auto">
          <a:xfrm>
            <a:off x="4267200" y="3908425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pic>
        <p:nvPicPr>
          <p:cNvPr id="20491" name="Picture 11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6400800" y="329088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2" name="TextBox 12"/>
          <p:cNvSpPr txBox="1">
            <a:spLocks noChangeArrowheads="1"/>
          </p:cNvSpPr>
          <p:nvPr/>
        </p:nvSpPr>
        <p:spPr bwMode="auto">
          <a:xfrm>
            <a:off x="6831013" y="2497138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306513" y="5635625"/>
            <a:ext cx="800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Switch</a:t>
            </a:r>
          </a:p>
        </p:txBody>
      </p:sp>
      <p:sp>
        <p:nvSpPr>
          <p:cNvPr id="20494" name="TextBox 14"/>
          <p:cNvSpPr txBox="1">
            <a:spLocks noChangeArrowheads="1"/>
          </p:cNvSpPr>
          <p:nvPr/>
        </p:nvSpPr>
        <p:spPr bwMode="auto">
          <a:xfrm>
            <a:off x="6248400" y="3895725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20495" name="Picture 15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1246188" y="34036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6" name="TextBox 16"/>
          <p:cNvSpPr txBox="1">
            <a:spLocks noChangeArrowheads="1"/>
          </p:cNvSpPr>
          <p:nvPr/>
        </p:nvSpPr>
        <p:spPr bwMode="auto">
          <a:xfrm>
            <a:off x="1649413" y="3219450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97" name="TextBox 17"/>
          <p:cNvSpPr txBox="1">
            <a:spLocks noChangeArrowheads="1"/>
          </p:cNvSpPr>
          <p:nvPr/>
        </p:nvSpPr>
        <p:spPr bwMode="auto">
          <a:xfrm>
            <a:off x="1649413" y="4724400"/>
            <a:ext cx="636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98" name="TextBox 18"/>
          <p:cNvSpPr txBox="1">
            <a:spLocks noChangeArrowheads="1"/>
          </p:cNvSpPr>
          <p:nvPr/>
        </p:nvSpPr>
        <p:spPr bwMode="auto">
          <a:xfrm>
            <a:off x="457200" y="39989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sp>
        <p:nvSpPr>
          <p:cNvPr id="20499" name="TextBox 19"/>
          <p:cNvSpPr txBox="1">
            <a:spLocks noChangeArrowheads="1"/>
          </p:cNvSpPr>
          <p:nvPr/>
        </p:nvSpPr>
        <p:spPr bwMode="auto">
          <a:xfrm>
            <a:off x="2770188" y="5635625"/>
            <a:ext cx="993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Follower</a:t>
            </a:r>
          </a:p>
        </p:txBody>
      </p:sp>
      <p:sp>
        <p:nvSpPr>
          <p:cNvPr id="20500" name="TextBox 20"/>
          <p:cNvSpPr txBox="1">
            <a:spLocks noChangeArrowheads="1"/>
          </p:cNvSpPr>
          <p:nvPr/>
        </p:nvSpPr>
        <p:spPr bwMode="auto">
          <a:xfrm>
            <a:off x="4538663" y="5635625"/>
            <a:ext cx="2135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Current source (sink)</a:t>
            </a:r>
          </a:p>
        </p:txBody>
      </p:sp>
      <p:pic>
        <p:nvPicPr>
          <p:cNvPr id="20501" name="Picture 21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5219700" y="447675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2" name="Picture 22"/>
          <p:cNvPicPr>
            <a:picLocks noChangeAspect="1"/>
          </p:cNvPicPr>
          <p:nvPr/>
        </p:nvPicPr>
        <p:blipFill>
          <a:blip r:embed="rId3"/>
          <a:srcRect l="62000" t="9222" r="14000" b="32001"/>
          <a:stretch>
            <a:fillRect/>
          </a:stretch>
        </p:blipFill>
        <p:spPr bwMode="auto">
          <a:xfrm>
            <a:off x="6896100" y="2905125"/>
            <a:ext cx="457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3" name="TextBox 23"/>
          <p:cNvSpPr txBox="1">
            <a:spLocks noChangeArrowheads="1"/>
          </p:cNvSpPr>
          <p:nvPr/>
        </p:nvSpPr>
        <p:spPr bwMode="auto">
          <a:xfrm>
            <a:off x="6705600" y="5635625"/>
            <a:ext cx="1047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Amplifier</a:t>
            </a:r>
          </a:p>
        </p:txBody>
      </p:sp>
      <p:pic>
        <p:nvPicPr>
          <p:cNvPr id="20504" name="Picture 24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6896100" y="4459288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5" name="Picture 25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 rot="5400000">
            <a:off x="952500" y="3789363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>
            <a:stCxn id="23" idx="2"/>
          </p:cNvCxnSpPr>
          <p:nvPr/>
        </p:nvCxnSpPr>
        <p:spPr>
          <a:xfrm rot="16200000" flipH="1">
            <a:off x="7434263" y="3362325"/>
            <a:ext cx="1587" cy="62071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07" name="TextBox 28"/>
          <p:cNvSpPr txBox="1">
            <a:spLocks noChangeArrowheads="1"/>
          </p:cNvSpPr>
          <p:nvPr/>
        </p:nvSpPr>
        <p:spPr bwMode="auto">
          <a:xfrm>
            <a:off x="7710488" y="3463925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508" name="TextBox 29"/>
          <p:cNvSpPr txBox="1">
            <a:spLocks noChangeArrowheads="1"/>
          </p:cNvSpPr>
          <p:nvPr/>
        </p:nvSpPr>
        <p:spPr bwMode="auto">
          <a:xfrm>
            <a:off x="6831013" y="5116513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46188" y="4475163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70188" y="4492625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400" y="4387850"/>
            <a:ext cx="506413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8100" y="4387850"/>
            <a:ext cx="508000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513" name="TextBox 9"/>
          <p:cNvSpPr txBox="1">
            <a:spLocks noChangeArrowheads="1"/>
          </p:cNvSpPr>
          <p:nvPr/>
        </p:nvSpPr>
        <p:spPr bwMode="auto">
          <a:xfrm>
            <a:off x="5181600" y="5148263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854289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3199-18DE-284B-9885-321C2F08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2 transistor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0312-E336-4945-A0D6-84ABE9663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goals of learning the “language” of electronics is to recognize circuits as building blocks of increasing complexity</a:t>
            </a:r>
          </a:p>
          <a:p>
            <a:r>
              <a:rPr lang="en-US" dirty="0"/>
              <a:t>You don’t read a newspaper parsing each letter or word, but instead see sentences, paragraphs, articles, sections – a hierarchy of structure</a:t>
            </a:r>
          </a:p>
          <a:p>
            <a:r>
              <a:rPr lang="en-US" dirty="0"/>
              <a:t>These 1-transistor circuits are sentences</a:t>
            </a:r>
          </a:p>
          <a:p>
            <a:r>
              <a:rPr lang="en-US" dirty="0"/>
              <a:t>The following 2 transistor circuits are analogous to paragraphs in circuits … </a:t>
            </a:r>
          </a:p>
        </p:txBody>
      </p:sp>
    </p:spTree>
    <p:extLst>
      <p:ext uri="{BB962C8B-B14F-4D97-AF65-F5344CB8AC3E}">
        <p14:creationId xmlns:p14="http://schemas.microsoft.com/office/powerpoint/2010/main" val="124874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Picture 4" descr="Darlington transistor - Wikipedia">
            <a:extLst>
              <a:ext uri="{FF2B5EF4-FFF2-40B4-BE49-F238E27FC236}">
                <a16:creationId xmlns:a16="http://schemas.microsoft.com/office/drawing/2014/main" id="{587B6EB9-DAB8-AD42-B259-B32839B4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211" y="1975162"/>
            <a:ext cx="2914121" cy="43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dirty="0" err="1">
                <a:ea typeface="Symbol" pitchFamily="-1" charset="2"/>
                <a:cs typeface="Symbol" pitchFamily="-1" charset="2"/>
              </a:rPr>
              <a:t>Darlingtons</a:t>
            </a:r>
            <a:r>
              <a:rPr lang="en-US" sz="2800" dirty="0">
                <a:ea typeface="Symbol" pitchFamily="-1" charset="2"/>
                <a:cs typeface="Symbol" pitchFamily="-1" charset="2"/>
              </a:rPr>
              <a:t> combine two transistors, often in one physical package</a:t>
            </a:r>
          </a:p>
          <a:p>
            <a:pPr lvl="1" eaLnBrk="1" hangingPunct="1"/>
            <a:r>
              <a:rPr lang="en-US" sz="2400" dirty="0">
                <a:latin typeface="Symbol" pitchFamily="-1" charset="2"/>
                <a:ea typeface="Symbol" pitchFamily="-1" charset="2"/>
                <a:cs typeface="Symbol" pitchFamily="-1" charset="2"/>
              </a:rPr>
              <a:t>b = b</a:t>
            </a:r>
            <a:r>
              <a:rPr lang="en-US" sz="2400" baseline="-25000" dirty="0">
                <a:latin typeface="Symbol" pitchFamily="-1" charset="2"/>
                <a:ea typeface="Symbol" pitchFamily="-1" charset="2"/>
                <a:cs typeface="Symbol" pitchFamily="-1" charset="2"/>
              </a:rPr>
              <a:t>1</a:t>
            </a:r>
            <a:r>
              <a:rPr lang="en-US" sz="2400" dirty="0">
                <a:latin typeface="Symbol" pitchFamily="-1" charset="2"/>
                <a:ea typeface="Symbol" pitchFamily="-1" charset="2"/>
                <a:cs typeface="Symbol" pitchFamily="-1" charset="2"/>
              </a:rPr>
              <a:t> * b</a:t>
            </a:r>
            <a:r>
              <a:rPr lang="en-US" sz="2400" baseline="-25000" dirty="0">
                <a:latin typeface="Symbol" pitchFamily="-1" charset="2"/>
                <a:ea typeface="Symbol" pitchFamily="-1" charset="2"/>
                <a:cs typeface="Symbol" pitchFamily="-1" charset="2"/>
              </a:rPr>
              <a:t>2</a:t>
            </a:r>
          </a:p>
          <a:p>
            <a:pPr lvl="1" eaLnBrk="1" hangingPunct="1"/>
            <a:r>
              <a:rPr lang="en-US" sz="2400" dirty="0" err="1">
                <a:ea typeface="Symbol" pitchFamily="-1" charset="2"/>
                <a:cs typeface="Symbol" pitchFamily="-1" charset="2"/>
              </a:rPr>
              <a:t>V</a:t>
            </a:r>
            <a:r>
              <a:rPr lang="en-US" sz="2400" baseline="-25000" dirty="0" err="1">
                <a:ea typeface="Symbol" pitchFamily="-1" charset="2"/>
                <a:cs typeface="Symbol" pitchFamily="-1" charset="2"/>
              </a:rPr>
              <a:t>be</a:t>
            </a:r>
            <a:r>
              <a:rPr lang="en-US" sz="2400" dirty="0">
                <a:ea typeface="Symbol" pitchFamily="-1" charset="2"/>
                <a:cs typeface="Symbol" pitchFamily="-1" charset="2"/>
              </a:rPr>
              <a:t> = V</a:t>
            </a:r>
            <a:r>
              <a:rPr lang="en-US" sz="2400" baseline="-25000" dirty="0">
                <a:ea typeface="Symbol" pitchFamily="-1" charset="2"/>
                <a:cs typeface="Symbol" pitchFamily="-1" charset="2"/>
              </a:rPr>
              <a:t>be1</a:t>
            </a:r>
            <a:r>
              <a:rPr lang="en-US" sz="2400" dirty="0">
                <a:ea typeface="Symbol" pitchFamily="-1" charset="2"/>
                <a:cs typeface="Symbol" pitchFamily="-1" charset="2"/>
              </a:rPr>
              <a:t> + V</a:t>
            </a:r>
            <a:r>
              <a:rPr lang="en-US" sz="2400" baseline="-25000" dirty="0">
                <a:ea typeface="Symbol" pitchFamily="-1" charset="2"/>
                <a:cs typeface="Symbol" pitchFamily="-1" charset="2"/>
              </a:rPr>
              <a:t>be2</a:t>
            </a:r>
            <a:r>
              <a:rPr lang="en-US" sz="2400" dirty="0">
                <a:ea typeface="Symbol" pitchFamily="-1" charset="2"/>
                <a:cs typeface="Symbol" pitchFamily="-1" charset="2"/>
              </a:rPr>
              <a:t> ~1.3V</a:t>
            </a:r>
          </a:p>
          <a:p>
            <a:pPr lvl="1" eaLnBrk="1" hangingPunct="1"/>
            <a:r>
              <a:rPr lang="en-US" sz="2400" dirty="0">
                <a:ea typeface="Symbol" pitchFamily="-1" charset="2"/>
                <a:cs typeface="Symbol" pitchFamily="-1" charset="2"/>
              </a:rPr>
              <a:t>Switching time is slower</a:t>
            </a:r>
          </a:p>
          <a:p>
            <a:pPr marL="0" indent="0" eaLnBrk="1" hangingPunct="1">
              <a:buNone/>
            </a:pPr>
            <a:endParaRPr lang="en-US" dirty="0">
              <a:ea typeface="Symbol" pitchFamily="-1" charset="2"/>
              <a:cs typeface="Symbol" pitchFamily="-1" charset="2"/>
            </a:endParaRPr>
          </a:p>
          <a:p>
            <a:pPr eaLnBrk="1" hangingPunct="1"/>
            <a:endParaRPr lang="en-US" dirty="0">
              <a:ea typeface="Symbol" pitchFamily="-1" charset="2"/>
              <a:cs typeface="Symbol" pitchFamily="-1" charset="2"/>
            </a:endParaRPr>
          </a:p>
          <a:p>
            <a:pPr eaLnBrk="1" hangingPunct="1"/>
            <a:r>
              <a:rPr lang="en-US" dirty="0">
                <a:ea typeface="Symbol" pitchFamily="-1" charset="2"/>
                <a:cs typeface="Symbol" pitchFamily="-1" charset="2"/>
              </a:rPr>
              <a:t>Note: FETs have nearly infinite </a:t>
            </a:r>
            <a:r>
              <a:rPr lang="en-US" dirty="0">
                <a:latin typeface="Symbol" pitchFamily="-1" charset="2"/>
                <a:ea typeface="Symbol" pitchFamily="-1" charset="2"/>
                <a:cs typeface="Symbol" pitchFamily="-1" charset="2"/>
              </a:rPr>
              <a:t>b</a:t>
            </a:r>
          </a:p>
        </p:txBody>
      </p:sp>
      <p:sp>
        <p:nvSpPr>
          <p:cNvPr id="266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Darlington configuration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Current mirrors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Two </a:t>
            </a:r>
            <a:r>
              <a:rPr lang="en-US" sz="2400" i="1" dirty="0">
                <a:ea typeface="ＭＳ Ｐゴシック" pitchFamily="-1" charset="-128"/>
                <a:cs typeface="ＭＳ Ｐゴシック" pitchFamily="-1" charset="-128"/>
              </a:rPr>
              <a:t>matched 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transistors with the same </a:t>
            </a:r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400" baseline="-25000" dirty="0" err="1">
                <a:ea typeface="ＭＳ Ｐゴシック" pitchFamily="-1" charset="-128"/>
                <a:cs typeface="ＭＳ Ｐゴシック" pitchFamily="-1" charset="-128"/>
              </a:rPr>
              <a:t>be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should have the same </a:t>
            </a:r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400" baseline="-25000" dirty="0" err="1"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. 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Transistors should be touching (or </a:t>
            </a:r>
            <a:br>
              <a:rPr lang="en-US" sz="24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on the same die) to be at same T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Additional tricks improve mirrors …</a:t>
            </a:r>
          </a:p>
          <a:p>
            <a:pPr marL="0" indent="0" eaLnBrk="1" hangingPunct="1"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or buy a current source IC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(Current mirrors are very common </a:t>
            </a:r>
            <a:br>
              <a:rPr lang="en-US" sz="2400" i="1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400" i="1" dirty="0">
                <a:ea typeface="ＭＳ Ｐゴシック" pitchFamily="-1" charset="-128"/>
                <a:cs typeface="ＭＳ Ｐゴシック" pitchFamily="-1" charset="-128"/>
              </a:rPr>
              <a:t>inside 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ICs)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4F9AD-0E60-9D4E-B29B-4F801F4C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62200"/>
            <a:ext cx="32385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200FD6-E3DC-1A41-A6D1-0AD10DC94BAB}"/>
              </a:ext>
            </a:extLst>
          </p:cNvPr>
          <p:cNvSpPr txBox="1"/>
          <p:nvPr/>
        </p:nvSpPr>
        <p:spPr>
          <a:xfrm>
            <a:off x="6731418" y="3059668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=(Vcc-.6)/R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1CF9F-9B49-A74E-A061-4FAFA9B480C5}"/>
              </a:ext>
            </a:extLst>
          </p:cNvPr>
          <p:cNvSpPr txBox="1"/>
          <p:nvPr/>
        </p:nvSpPr>
        <p:spPr>
          <a:xfrm>
            <a:off x="5791200" y="3276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86E14-167D-614B-96AB-FB49691DA3FE}"/>
              </a:ext>
            </a:extLst>
          </p:cNvPr>
          <p:cNvSpPr txBox="1"/>
          <p:nvPr/>
        </p:nvSpPr>
        <p:spPr>
          <a:xfrm>
            <a:off x="6456210" y="5696336"/>
            <a:ext cx="214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out</a:t>
            </a:r>
            <a:r>
              <a:rPr lang="en-US" dirty="0"/>
              <a:t> = I</a:t>
            </a:r>
            <a:r>
              <a:rPr lang="en-US" baseline="-25000" dirty="0"/>
              <a:t>REF</a:t>
            </a:r>
          </a:p>
          <a:p>
            <a:r>
              <a:rPr lang="en-US" dirty="0"/>
              <a:t>Independent of </a:t>
            </a:r>
            <a:r>
              <a:rPr lang="en-US" dirty="0" err="1"/>
              <a:t>V</a:t>
            </a:r>
            <a:r>
              <a:rPr lang="en-US" baseline="-25000" dirty="0" err="1"/>
              <a:t>out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4456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NPN emitter-follower has low </a:t>
            </a:r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Z</a:t>
            </a:r>
            <a:r>
              <a:rPr lang="en-US" sz="2400" baseline="-25000" dirty="0" err="1">
                <a:ea typeface="ＭＳ Ｐゴシック" pitchFamily="-1" charset="-128"/>
                <a:cs typeface="ＭＳ Ｐゴシック" pitchFamily="-1" charset="-128"/>
              </a:rPr>
              <a:t>out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, but can’t </a:t>
            </a:r>
            <a:r>
              <a:rPr lang="en-US" sz="2400" i="1" dirty="0">
                <a:ea typeface="ＭＳ Ｐゴシック" pitchFamily="-1" charset="-128"/>
                <a:cs typeface="ＭＳ Ｐゴシック" pitchFamily="-1" charset="-128"/>
              </a:rPr>
              <a:t>sink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current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Likewise PNP e-followers can’t </a:t>
            </a:r>
            <a:r>
              <a:rPr lang="en-US" sz="2400" i="1" dirty="0">
                <a:ea typeface="ＭＳ Ｐゴシック" pitchFamily="-1" charset="-128"/>
                <a:cs typeface="ＭＳ Ｐゴシック" pitchFamily="-1" charset="-128"/>
              </a:rPr>
              <a:t>source 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current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So put them together …</a:t>
            </a:r>
          </a:p>
          <a:p>
            <a:pPr eaLnBrk="1" hangingPunct="1"/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89000"/>
                    </a14:imgEffect>
                  </a14:imgLayer>
                </a14:imgProps>
              </a:ext>
            </a:extLst>
          </a:blip>
          <a:srcRect l="2187" t="1250" r="45313" b="30376"/>
          <a:stretch>
            <a:fillRect/>
          </a:stretch>
        </p:blipFill>
        <p:spPr bwMode="auto">
          <a:xfrm>
            <a:off x="5818188" y="2900363"/>
            <a:ext cx="3097212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Push-pull output</a:t>
            </a:r>
          </a:p>
        </p:txBody>
      </p:sp>
      <p:pic>
        <p:nvPicPr>
          <p:cNvPr id="25605" name="Picture 3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800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</a:extLst>
          </a:blip>
          <a:srcRect l="20938" t="6250" r="23750" b="32500"/>
          <a:stretch>
            <a:fillRect/>
          </a:stretch>
        </p:blipFill>
        <p:spPr bwMode="auto">
          <a:xfrm>
            <a:off x="533400" y="2900363"/>
            <a:ext cx="2971800" cy="246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" contrast="70000"/>
                    </a14:imgEffect>
                  </a14:imgLayer>
                </a14:imgProps>
              </a:ext>
            </a:extLst>
          </a:blip>
          <a:srcRect l="5000" t="11250" r="33125" b="57500"/>
          <a:stretch>
            <a:fillRect/>
          </a:stretch>
        </p:blipFill>
        <p:spPr bwMode="auto">
          <a:xfrm>
            <a:off x="2514600" y="4748213"/>
            <a:ext cx="39624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Box 6"/>
          <p:cNvSpPr txBox="1">
            <a:spLocks noChangeArrowheads="1"/>
          </p:cNvSpPr>
          <p:nvPr/>
        </p:nvSpPr>
        <p:spPr bwMode="auto">
          <a:xfrm>
            <a:off x="304800" y="3886200"/>
            <a:ext cx="685800" cy="369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2081213" y="5183188"/>
            <a:ext cx="509587" cy="2778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-15V</a:t>
            </a:r>
          </a:p>
        </p:txBody>
      </p:sp>
      <p:sp>
        <p:nvSpPr>
          <p:cNvPr id="25609" name="TextBox 8"/>
          <p:cNvSpPr txBox="1">
            <a:spLocks noChangeArrowheads="1"/>
          </p:cNvSpPr>
          <p:nvPr/>
        </p:nvSpPr>
        <p:spPr bwMode="auto">
          <a:xfrm>
            <a:off x="3487738" y="3973513"/>
            <a:ext cx="1312862" cy="369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Z</a:t>
            </a:r>
            <a:r>
              <a:rPr lang="en-US" baseline="-25000"/>
              <a:t>speaker</a:t>
            </a:r>
            <a:r>
              <a:rPr lang="en-US"/>
              <a:t>~8</a:t>
            </a:r>
            <a:r>
              <a:rPr lang="en-US">
                <a:latin typeface="Symbol" pitchFamily="-1" charset="2"/>
                <a:ea typeface="Symbol" pitchFamily="-1" charset="2"/>
                <a:cs typeface="Symbol" pitchFamily="-1" charset="2"/>
              </a:rPr>
              <a:t>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EFFBAF5C-F18D-6144-94E6-AABB43D42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21" y="1716086"/>
            <a:ext cx="2941379" cy="3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Differential amplifier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Vout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= </a:t>
            </a:r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G</a:t>
            </a:r>
            <a:r>
              <a:rPr lang="en-US" sz="2400" baseline="-25000" dirty="0" err="1">
                <a:ea typeface="ＭＳ Ｐゴシック" pitchFamily="-1" charset="-128"/>
                <a:cs typeface="ＭＳ Ｐゴシック" pitchFamily="-1" charset="-128"/>
              </a:rPr>
              <a:t>diff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(V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+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-V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-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) + ½ G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CM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(V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+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+V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-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)</a:t>
            </a:r>
            <a:endParaRPr lang="en-US" sz="20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These are the guts (brains?) of a lot of analog electronics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because they permit amplifying small voltage differences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while rejecting large common signals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Often </a:t>
            </a:r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Vcc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 and/or Vee are replaced by current sources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FETs in place of Q1 and Q2 can increase the input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impedances to &gt;10</a:t>
            </a:r>
            <a:r>
              <a:rPr lang="en-US" sz="2000" baseline="30000" dirty="0">
                <a:ea typeface="ＭＳ Ｐゴシック" pitchFamily="-1" charset="-128"/>
                <a:cs typeface="ＭＳ Ｐゴシック" pitchFamily="-1" charset="-128"/>
              </a:rPr>
              <a:t>12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 ohms</a:t>
            </a:r>
          </a:p>
          <a:p>
            <a:pPr eaLnBrk="1" hangingPunct="1"/>
            <a:endParaRPr lang="en-US" sz="20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Don’t try to build these … use integrated circuits that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offer overvoltage protection circuits, temperature stability, 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better linearity, lower noise, etc. </a:t>
            </a:r>
          </a:p>
          <a:p>
            <a:pPr lvl="1"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But being able to recognize them as a single construct</a:t>
            </a:r>
            <a:br>
              <a:rPr lang="en-US" sz="2000" dirty="0">
                <a:ea typeface="ＭＳ Ｐゴシック" pitchFamily="-1" charset="-128"/>
                <a:cs typeface="ＭＳ Ｐゴシック" pitchFamily="-1" charset="-128"/>
              </a:rPr>
            </a:b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or element is helpful in deciphering schematics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6FCD-D983-FC4E-8535-DF58CF47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01B94-3DDA-F546-A07D-44A32DED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Your comfort level “understanding” these 2-transistor circuits is likely pretty low – and that’s just fine</a:t>
            </a:r>
          </a:p>
          <a:p>
            <a:r>
              <a:rPr lang="en-US" sz="2400" dirty="0"/>
              <a:t>It will grow as needed</a:t>
            </a:r>
          </a:p>
          <a:p>
            <a:r>
              <a:rPr lang="en-US" sz="2400" dirty="0"/>
              <a:t>We’ll work through a simple (yet powerful) example later</a:t>
            </a:r>
          </a:p>
        </p:txBody>
      </p:sp>
    </p:spTree>
    <p:extLst>
      <p:ext uri="{BB962C8B-B14F-4D97-AF65-F5344CB8AC3E}">
        <p14:creationId xmlns:p14="http://schemas.microsoft.com/office/powerpoint/2010/main" val="643941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7223"/>
            <a:ext cx="8229600" cy="545878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Transistors behave distinctly in 3 regimes, 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where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0, 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where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 related by the transistor’s intrinsic property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where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constant, limited primarily by extrinsic circuit properties (often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circuit quantified the current gain, 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2 resistors that both limited and measured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transistor switch only requires a tiny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(that can through our fingers and body without sensation) to control (turn on and off) an LED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33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3D36-5129-404F-B2D5-E6BAF4FC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ICs are usually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C92D-618F-824C-A179-611044B25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Integrated circuits usually offer far superior performance to these single transistor circuits, at virtually the same costs</a:t>
            </a:r>
          </a:p>
          <a:p>
            <a:r>
              <a:rPr lang="en-US" sz="2400" dirty="0"/>
              <a:t>Need an amplifier, use an op-amp, instrumentation amp, …</a:t>
            </a:r>
          </a:p>
          <a:p>
            <a:r>
              <a:rPr lang="en-US" sz="2400" dirty="0"/>
              <a:t>Need a voltage regulator or current source, look for ICs</a:t>
            </a:r>
          </a:p>
          <a:p>
            <a:pPr lvl="1"/>
            <a:r>
              <a:rPr lang="en-US" sz="2000" dirty="0"/>
              <a:t>Consider our &lt;$1 LM317 – it has dozens of transistors within it make it more robust, safe, linear, … </a:t>
            </a:r>
          </a:p>
        </p:txBody>
      </p:sp>
      <p:pic>
        <p:nvPicPr>
          <p:cNvPr id="48129" name="Picture 1" descr="page15image36963136">
            <a:extLst>
              <a:ext uri="{FF2B5EF4-FFF2-40B4-BE49-F238E27FC236}">
                <a16:creationId xmlns:a16="http://schemas.microsoft.com/office/drawing/2014/main" id="{0226DB46-102C-DF41-9459-98EFFE2A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400"/>
            <a:ext cx="58928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8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Ebers-Moll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3913" cy="4525963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  <a:hlinkClick r:id="rId2"/>
              </a:rPr>
              <a:t>http://en.wikipedia.org/wiki/Ebers-Moll</a:t>
            </a:r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Ebers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-Moll is a more accurate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model of the large signal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characteristics of a bipolar transistor</a:t>
            </a:r>
          </a:p>
          <a:p>
            <a:pPr eaLnBrk="1" hangingPunct="1"/>
            <a:r>
              <a:rPr lang="en-US" sz="2400" i="1" dirty="0" err="1"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400" i="1" baseline="-25000" dirty="0" err="1">
                <a:ea typeface="ＭＳ Ｐゴシック" pitchFamily="-1" charset="-128"/>
                <a:cs typeface="ＭＳ Ｐゴシック" pitchFamily="-1" charset="-128"/>
              </a:rPr>
              <a:t>sat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is a messy function of T, etc., so this is even uglier…</a:t>
            </a: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Early Effect: </a:t>
            </a:r>
            <a:r>
              <a:rPr lang="en-US" sz="2400" dirty="0">
                <a:latin typeface="Symbol" pitchFamily="-1" charset="2"/>
                <a:ea typeface="Symbol" pitchFamily="-1" charset="2"/>
                <a:cs typeface="Symbol" pitchFamily="-1" charset="2"/>
              </a:rPr>
              <a:t>D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400" baseline="-25000" dirty="0">
                <a:ea typeface="ＭＳ Ｐゴシック" pitchFamily="-1" charset="-128"/>
                <a:cs typeface="ＭＳ Ｐゴシック" pitchFamily="-1" charset="-128"/>
              </a:rPr>
              <a:t>BE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=-</a:t>
            </a:r>
            <a:r>
              <a:rPr lang="en-US" sz="2400" dirty="0" err="1">
                <a:latin typeface="Symbol" pitchFamily="-1" charset="2"/>
                <a:ea typeface="Symbol" pitchFamily="-1" charset="2"/>
                <a:cs typeface="Symbol" pitchFamily="-1" charset="2"/>
              </a:rPr>
              <a:t>aD</a:t>
            </a:r>
            <a:r>
              <a:rPr lang="en-US" sz="2400" dirty="0" err="1"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400" baseline="-25000" dirty="0" err="1">
                <a:ea typeface="ＭＳ Ｐゴシック" pitchFamily="-1" charset="-128"/>
                <a:cs typeface="ＭＳ Ｐゴシック" pitchFamily="-1" charset="-128"/>
              </a:rPr>
              <a:t>CE</a:t>
            </a:r>
            <a:endParaRPr lang="en-US" sz="2400" baseline="-250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And it gets even more complicated (e.g.,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Miller effect, etc…</a:t>
            </a:r>
          </a:p>
          <a:p>
            <a:pPr eaLnBrk="1" hangingPunct="1"/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Clever circuit designers take advantage of these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complexities, or </a:t>
            </a:r>
            <a:r>
              <a:rPr lang="en-US" sz="2400" u="sng" dirty="0">
                <a:ea typeface="ＭＳ Ｐゴシック" pitchFamily="-1" charset="-128"/>
                <a:cs typeface="ＭＳ Ｐゴシック" pitchFamily="-1" charset="-128"/>
              </a:rPr>
              <a:t>cancel them out</a:t>
            </a: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 (e.g., with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	feedback). </a:t>
            </a:r>
          </a:p>
          <a:p>
            <a:pPr eaLnBrk="1" hangingPunct="1"/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</p:txBody>
      </p:sp>
      <p:graphicFrame>
        <p:nvGraphicFramePr>
          <p:cNvPr id="30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407228"/>
              </p:ext>
            </p:extLst>
          </p:nvPr>
        </p:nvGraphicFramePr>
        <p:xfrm>
          <a:off x="5562600" y="1905000"/>
          <a:ext cx="33385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482600" progId="Equation.3">
                  <p:embed/>
                </p:oleObj>
              </mc:Choice>
              <mc:Fallback>
                <p:oleObj name="Equation" r:id="rId3" imgW="14097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905000"/>
                        <a:ext cx="333851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5" name="Picture 4"/>
          <p:cNvPicPr>
            <a:picLocks noChangeAspect="1"/>
          </p:cNvPicPr>
          <p:nvPr/>
        </p:nvPicPr>
        <p:blipFill>
          <a:blip r:embed="rId5">
            <a:lum bright="16000" contrast="72000"/>
          </a:blip>
          <a:srcRect l="33125" t="27499" r="41563" b="25000"/>
          <a:stretch>
            <a:fillRect/>
          </a:stretch>
        </p:blipFill>
        <p:spPr bwMode="auto">
          <a:xfrm>
            <a:off x="6934200" y="3806825"/>
            <a:ext cx="17526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AD42-72D0-F306-90DD-828FAF02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of Electronics (</a:t>
            </a:r>
            <a:r>
              <a:rPr lang="en-US" dirty="0" err="1"/>
              <a:t>AoE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C44A8-A3B4-3825-1C69-BC14DC83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figures and in this ppt are from Horowitz and Hill’s </a:t>
            </a:r>
            <a:r>
              <a:rPr lang="en-US" dirty="0" err="1"/>
              <a:t>AoE</a:t>
            </a:r>
            <a:r>
              <a:rPr lang="en-US" dirty="0"/>
              <a:t>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3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Simplest 1-transistor circuits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58113" cy="2133600"/>
          </a:xfrm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" charset="-128"/>
                <a:cs typeface="ＭＳ Ｐゴシック" pitchFamily="-1" charset="-128"/>
              </a:rPr>
              <a:t>Fixing or floating various terminals gives various circuit properties (and a whole lot to remember and get confused about), e.g., </a:t>
            </a:r>
          </a:p>
        </p:txBody>
      </p:sp>
      <p:pic>
        <p:nvPicPr>
          <p:cNvPr id="32772" name="Picture 3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2770188" y="33909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3173413" y="3206750"/>
            <a:ext cx="6365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3255963" y="4743450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2617788" y="39862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32776" name="Picture 7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4724400" y="330993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7" name="TextBox 8"/>
          <p:cNvSpPr txBox="1">
            <a:spLocks noChangeArrowheads="1"/>
          </p:cNvSpPr>
          <p:nvPr/>
        </p:nvSpPr>
        <p:spPr bwMode="auto">
          <a:xfrm>
            <a:off x="5127625" y="3125788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32778" name="TextBox 10"/>
          <p:cNvSpPr txBox="1">
            <a:spLocks noChangeArrowheads="1"/>
          </p:cNvSpPr>
          <p:nvPr/>
        </p:nvSpPr>
        <p:spPr bwMode="auto">
          <a:xfrm>
            <a:off x="4267200" y="3908425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pic>
        <p:nvPicPr>
          <p:cNvPr id="32779" name="Picture 11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6400800" y="329088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0" name="TextBox 12"/>
          <p:cNvSpPr txBox="1">
            <a:spLocks noChangeArrowheads="1"/>
          </p:cNvSpPr>
          <p:nvPr/>
        </p:nvSpPr>
        <p:spPr bwMode="auto">
          <a:xfrm>
            <a:off x="6831013" y="2497138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2781" name="TextBox 13"/>
          <p:cNvSpPr txBox="1">
            <a:spLocks noChangeArrowheads="1"/>
          </p:cNvSpPr>
          <p:nvPr/>
        </p:nvSpPr>
        <p:spPr bwMode="auto">
          <a:xfrm>
            <a:off x="1306513" y="5635625"/>
            <a:ext cx="800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Switch</a:t>
            </a:r>
          </a:p>
        </p:txBody>
      </p:sp>
      <p:sp>
        <p:nvSpPr>
          <p:cNvPr id="32782" name="TextBox 14"/>
          <p:cNvSpPr txBox="1">
            <a:spLocks noChangeArrowheads="1"/>
          </p:cNvSpPr>
          <p:nvPr/>
        </p:nvSpPr>
        <p:spPr bwMode="auto">
          <a:xfrm>
            <a:off x="6248400" y="3895725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32783" name="Picture 15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1246188" y="34036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4" name="TextBox 16"/>
          <p:cNvSpPr txBox="1">
            <a:spLocks noChangeArrowheads="1"/>
          </p:cNvSpPr>
          <p:nvPr/>
        </p:nvSpPr>
        <p:spPr bwMode="auto">
          <a:xfrm>
            <a:off x="1649413" y="3219450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32785" name="TextBox 17"/>
          <p:cNvSpPr txBox="1">
            <a:spLocks noChangeArrowheads="1"/>
          </p:cNvSpPr>
          <p:nvPr/>
        </p:nvSpPr>
        <p:spPr bwMode="auto">
          <a:xfrm>
            <a:off x="1649413" y="4724400"/>
            <a:ext cx="636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2786" name="TextBox 18"/>
          <p:cNvSpPr txBox="1">
            <a:spLocks noChangeArrowheads="1"/>
          </p:cNvSpPr>
          <p:nvPr/>
        </p:nvSpPr>
        <p:spPr bwMode="auto">
          <a:xfrm>
            <a:off x="457200" y="39989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sp>
        <p:nvSpPr>
          <p:cNvPr id="32787" name="TextBox 19"/>
          <p:cNvSpPr txBox="1">
            <a:spLocks noChangeArrowheads="1"/>
          </p:cNvSpPr>
          <p:nvPr/>
        </p:nvSpPr>
        <p:spPr bwMode="auto">
          <a:xfrm>
            <a:off x="2770188" y="5635625"/>
            <a:ext cx="993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Follower</a:t>
            </a:r>
          </a:p>
        </p:txBody>
      </p:sp>
      <p:sp>
        <p:nvSpPr>
          <p:cNvPr id="32788" name="TextBox 20"/>
          <p:cNvSpPr txBox="1">
            <a:spLocks noChangeArrowheads="1"/>
          </p:cNvSpPr>
          <p:nvPr/>
        </p:nvSpPr>
        <p:spPr bwMode="auto">
          <a:xfrm>
            <a:off x="4538663" y="5635625"/>
            <a:ext cx="2135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Current source (sink)</a:t>
            </a:r>
          </a:p>
        </p:txBody>
      </p:sp>
      <p:pic>
        <p:nvPicPr>
          <p:cNvPr id="32789" name="Picture 21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5219700" y="447675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0" name="Picture 22"/>
          <p:cNvPicPr>
            <a:picLocks noChangeAspect="1"/>
          </p:cNvPicPr>
          <p:nvPr/>
        </p:nvPicPr>
        <p:blipFill>
          <a:blip r:embed="rId3"/>
          <a:srcRect l="62000" t="9222" r="14000" b="32001"/>
          <a:stretch>
            <a:fillRect/>
          </a:stretch>
        </p:blipFill>
        <p:spPr bwMode="auto">
          <a:xfrm>
            <a:off x="6896100" y="2905125"/>
            <a:ext cx="457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91" name="TextBox 23"/>
          <p:cNvSpPr txBox="1">
            <a:spLocks noChangeArrowheads="1"/>
          </p:cNvSpPr>
          <p:nvPr/>
        </p:nvSpPr>
        <p:spPr bwMode="auto">
          <a:xfrm>
            <a:off x="6705600" y="5635625"/>
            <a:ext cx="1047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Amplifier</a:t>
            </a:r>
          </a:p>
        </p:txBody>
      </p:sp>
      <p:pic>
        <p:nvPicPr>
          <p:cNvPr id="32792" name="Picture 24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6896100" y="4459288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93" name="Picture 25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 rot="5400000">
            <a:off x="952500" y="3789363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>
            <a:stCxn id="23" idx="2"/>
          </p:cNvCxnSpPr>
          <p:nvPr/>
        </p:nvCxnSpPr>
        <p:spPr>
          <a:xfrm rot="16200000" flipH="1">
            <a:off x="7434263" y="3362325"/>
            <a:ext cx="1587" cy="62071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95" name="TextBox 28"/>
          <p:cNvSpPr txBox="1">
            <a:spLocks noChangeArrowheads="1"/>
          </p:cNvSpPr>
          <p:nvPr/>
        </p:nvSpPr>
        <p:spPr bwMode="auto">
          <a:xfrm>
            <a:off x="7710488" y="3463925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32796" name="TextBox 29"/>
          <p:cNvSpPr txBox="1">
            <a:spLocks noChangeArrowheads="1"/>
          </p:cNvSpPr>
          <p:nvPr/>
        </p:nvSpPr>
        <p:spPr bwMode="auto">
          <a:xfrm>
            <a:off x="6831013" y="5116513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46188" y="4475163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70188" y="4492625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400" y="4387850"/>
            <a:ext cx="506413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8100" y="4387850"/>
            <a:ext cx="508000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2801" name="TextBox 9"/>
          <p:cNvSpPr txBox="1">
            <a:spLocks noChangeArrowheads="1"/>
          </p:cNvSpPr>
          <p:nvPr/>
        </p:nvSpPr>
        <p:spPr bwMode="auto">
          <a:xfrm>
            <a:off x="5181600" y="5148263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2802" name="TextBox 34"/>
          <p:cNvSpPr txBox="1">
            <a:spLocks noChangeArrowheads="1"/>
          </p:cNvSpPr>
          <p:nvPr/>
        </p:nvSpPr>
        <p:spPr bwMode="auto">
          <a:xfrm>
            <a:off x="6607175" y="3125788"/>
            <a:ext cx="436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</a:t>
            </a:r>
          </a:p>
        </p:txBody>
      </p:sp>
      <p:sp>
        <p:nvSpPr>
          <p:cNvPr id="32803" name="TextBox 35"/>
          <p:cNvSpPr txBox="1">
            <a:spLocks noChangeArrowheads="1"/>
          </p:cNvSpPr>
          <p:nvPr/>
        </p:nvSpPr>
        <p:spPr bwMode="auto">
          <a:xfrm>
            <a:off x="6650038" y="4648200"/>
            <a:ext cx="436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67600" y="3810000"/>
            <a:ext cx="1273175" cy="369888"/>
          </a:xfrm>
          <a:prstGeom prst="rect">
            <a:avLst/>
          </a:prstGeom>
          <a:solidFill>
            <a:schemeClr val="accent1">
              <a:lumMod val="20000"/>
              <a:lumOff val="80000"/>
              <a:alpha val="92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G = -R</a:t>
            </a:r>
            <a:r>
              <a:rPr lang="en-US" baseline="-25000">
                <a:solidFill>
                  <a:srgbClr val="008000"/>
                </a:solidFill>
              </a:rPr>
              <a:t>1</a:t>
            </a:r>
            <a:r>
              <a:rPr lang="en-US">
                <a:solidFill>
                  <a:srgbClr val="008000"/>
                </a:solidFill>
              </a:rPr>
              <a:t>/R</a:t>
            </a:r>
            <a:r>
              <a:rPr lang="en-US" baseline="-25000">
                <a:solidFill>
                  <a:srgbClr val="008000"/>
                </a:solidFill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48313" y="3463925"/>
            <a:ext cx="1004887" cy="369888"/>
          </a:xfrm>
          <a:prstGeom prst="rect">
            <a:avLst/>
          </a:prstGeom>
          <a:solidFill>
            <a:schemeClr val="accent1">
              <a:lumMod val="20000"/>
              <a:lumOff val="80000"/>
              <a:alpha val="92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i = V</a:t>
            </a:r>
            <a:r>
              <a:rPr lang="en-US" baseline="-25000">
                <a:solidFill>
                  <a:srgbClr val="008000"/>
                </a:solidFill>
              </a:rPr>
              <a:t>e</a:t>
            </a:r>
            <a:r>
              <a:rPr lang="en-US">
                <a:solidFill>
                  <a:srgbClr val="008000"/>
                </a:solidFill>
              </a:rPr>
              <a:t>/R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86175" y="4778375"/>
            <a:ext cx="1254125" cy="369888"/>
          </a:xfrm>
          <a:prstGeom prst="rect">
            <a:avLst/>
          </a:prstGeom>
          <a:solidFill>
            <a:schemeClr val="accent1">
              <a:lumMod val="20000"/>
              <a:lumOff val="80000"/>
              <a:alpha val="92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Z</a:t>
            </a:r>
            <a:r>
              <a:rPr lang="en-US" baseline="-25000">
                <a:solidFill>
                  <a:srgbClr val="008000"/>
                </a:solidFill>
              </a:rPr>
              <a:t>out</a:t>
            </a:r>
            <a:r>
              <a:rPr lang="en-US">
                <a:solidFill>
                  <a:srgbClr val="008000"/>
                </a:solidFill>
              </a:rPr>
              <a:t> = Z</a:t>
            </a:r>
            <a:r>
              <a:rPr lang="en-US" baseline="-25000">
                <a:solidFill>
                  <a:srgbClr val="008000"/>
                </a:solidFill>
              </a:rPr>
              <a:t>in</a:t>
            </a:r>
            <a:r>
              <a:rPr lang="en-US">
                <a:solidFill>
                  <a:srgbClr val="008000"/>
                </a:solidFill>
                <a:latin typeface="Symbol" pitchFamily="-1" charset="2"/>
                <a:ea typeface="Symbol" pitchFamily="-1" charset="2"/>
                <a:cs typeface="Symbol" pitchFamily="-1" charset="2"/>
              </a:rPr>
              <a:t>/b</a:t>
            </a:r>
            <a:endParaRPr lang="en-US" baseline="-25000">
              <a:solidFill>
                <a:srgbClr val="008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12963" y="3309938"/>
            <a:ext cx="1011237" cy="369887"/>
          </a:xfrm>
          <a:prstGeom prst="rect">
            <a:avLst/>
          </a:prstGeom>
          <a:solidFill>
            <a:schemeClr val="accent1">
              <a:lumMod val="20000"/>
              <a:lumOff val="80000"/>
              <a:alpha val="92000"/>
            </a:schemeClr>
          </a:solidFill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8000"/>
                </a:solidFill>
              </a:rPr>
              <a:t>i</a:t>
            </a:r>
            <a:r>
              <a:rPr lang="en-US" baseline="-25000">
                <a:solidFill>
                  <a:srgbClr val="008000"/>
                </a:solidFill>
              </a:rPr>
              <a:t>out</a:t>
            </a:r>
            <a:r>
              <a:rPr lang="en-US">
                <a:solidFill>
                  <a:srgbClr val="008000"/>
                </a:solidFill>
              </a:rPr>
              <a:t> &lt; </a:t>
            </a:r>
            <a:r>
              <a:rPr lang="en-US">
                <a:solidFill>
                  <a:srgbClr val="008000"/>
                </a:solidFill>
                <a:latin typeface="Symbol" pitchFamily="-1" charset="2"/>
                <a:ea typeface="Symbol" pitchFamily="-1" charset="2"/>
                <a:cs typeface="Symbol" pitchFamily="-1" charset="2"/>
              </a:rPr>
              <a:t>b</a:t>
            </a:r>
            <a:r>
              <a:rPr lang="en-US">
                <a:solidFill>
                  <a:srgbClr val="008000"/>
                </a:solidFill>
              </a:rPr>
              <a:t>i</a:t>
            </a:r>
            <a:r>
              <a:rPr lang="en-US" baseline="-25000">
                <a:solidFill>
                  <a:srgbClr val="008000"/>
                </a:solidFill>
              </a:rPr>
              <a:t>in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262063" y="5867400"/>
            <a:ext cx="64341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From these 4 abstractions we built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2-transistor circuits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2000" contrast="63000"/>
                    </a14:imgEffect>
                  </a14:imgLayer>
                </a14:imgProps>
              </a:ext>
            </a:extLst>
          </a:blip>
          <a:srcRect l="30312" t="27499" r="12500" b="14999"/>
          <a:stretch>
            <a:fillRect/>
          </a:stretch>
        </p:blipFill>
        <p:spPr bwMode="auto">
          <a:xfrm>
            <a:off x="457200" y="4343400"/>
            <a:ext cx="327660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/>
          </p:cNvPicPr>
          <p:nvPr/>
        </p:nvPicPr>
        <p:blipFill>
          <a:blip r:embed="rId4">
            <a:lum bright="-2000" contrast="5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188" r="25626" b="43750"/>
          <a:stretch>
            <a:fillRect/>
          </a:stretch>
        </p:blipFill>
        <p:spPr bwMode="auto">
          <a:xfrm>
            <a:off x="457200" y="16002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contrast="6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87" t="1250" r="45313" b="30376"/>
          <a:stretch>
            <a:fillRect/>
          </a:stretch>
        </p:blipFill>
        <p:spPr bwMode="auto">
          <a:xfrm>
            <a:off x="3505200" y="1524000"/>
            <a:ext cx="28082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6"/>
          <p:cNvPicPr>
            <a:picLocks noChangeAspect="1"/>
          </p:cNvPicPr>
          <p:nvPr/>
        </p:nvPicPr>
        <p:blipFill>
          <a:blip r:embed="rId8">
            <a:lum bright="-2000" contrast="4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936" t="10001" r="43439" b="18256"/>
          <a:stretch>
            <a:fillRect/>
          </a:stretch>
        </p:blipFill>
        <p:spPr bwMode="auto">
          <a:xfrm>
            <a:off x="7013575" y="1524000"/>
            <a:ext cx="1978025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7"/>
          <p:cNvPicPr>
            <a:picLocks noChangeAspect="1"/>
          </p:cNvPicPr>
          <p:nvPr/>
        </p:nvPicPr>
        <p:blipFill>
          <a:blip r:embed="rId10">
            <a:lum contrast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438" t="2499" r="12500" b="30756"/>
          <a:stretch>
            <a:fillRect/>
          </a:stretch>
        </p:blipFill>
        <p:spPr bwMode="auto">
          <a:xfrm>
            <a:off x="3962400" y="4343400"/>
            <a:ext cx="3902075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565400" y="1143000"/>
            <a:ext cx="6578600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Which familiar circuits do you see?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1082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Knowing 1 &amp; 2 transistor circuits allows you to visually parse and understand more complex ones</a:t>
            </a:r>
            <a:endParaRPr lang="en-US" dirty="0"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800000">
            <a:off x="2565400" y="1143000"/>
            <a:ext cx="6578600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Which familiar circuits do you see?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108200" cy="4525963"/>
          </a:xfrm>
        </p:spPr>
        <p:txBody>
          <a:bodyPr/>
          <a:lstStyle/>
          <a:p>
            <a:pPr eaLnBrk="1" hangingPunct="1"/>
            <a:r>
              <a:rPr lang="en-US" sz="2400">
                <a:ea typeface="ＭＳ Ｐゴシック" pitchFamily="-1" charset="-128"/>
                <a:cs typeface="ＭＳ Ｐゴシック" pitchFamily="-1" charset="-128"/>
              </a:rPr>
              <a:t>Knowing 1 &amp; 2 transistor circuits allows you to quickly visually parse and understand many more complex circuits</a:t>
            </a:r>
            <a:endParaRPr lang="en-US"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57600" y="1981200"/>
            <a:ext cx="2362200" cy="4015228"/>
          </a:xfrm>
          <a:prstGeom prst="ellipse">
            <a:avLst/>
          </a:prstGeom>
          <a:noFill/>
          <a:ln w="508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n>
                <a:solidFill>
                  <a:srgbClr val="E46C0A">
                    <a:alpha val="41000"/>
                  </a:srgbClr>
                </a:solidFill>
              </a:ln>
              <a:solidFill>
                <a:srgbClr val="E46C0A"/>
              </a:solidFill>
            </a:endParaRPr>
          </a:p>
          <a:p>
            <a:pPr algn="ctr">
              <a:defRPr/>
            </a:pPr>
            <a:r>
              <a:rPr lang="en-US" b="1" dirty="0">
                <a:ln>
                  <a:solidFill>
                    <a:srgbClr val="E46C0A">
                      <a:alpha val="41000"/>
                    </a:srgbClr>
                  </a:solidFill>
                </a:ln>
                <a:solidFill>
                  <a:srgbClr val="E46C0A"/>
                </a:solidFill>
              </a:rPr>
              <a:t>Differential amp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2571750" y="2211388"/>
            <a:ext cx="2990850" cy="3832225"/>
            <a:chOff x="2571750" y="2211917"/>
            <a:chExt cx="2990850" cy="3831166"/>
          </a:xfrm>
        </p:grpSpPr>
        <p:sp>
          <p:nvSpPr>
            <p:cNvPr id="6" name="Oval 5"/>
            <p:cNvSpPr/>
            <p:nvPr/>
          </p:nvSpPr>
          <p:spPr>
            <a:xfrm>
              <a:off x="4038600" y="2286000"/>
              <a:ext cx="1524000" cy="1143000"/>
            </a:xfrm>
            <a:prstGeom prst="ellipse">
              <a:avLst/>
            </a:prstGeom>
            <a:noFill/>
            <a:ln w="25400">
              <a:solidFill>
                <a:schemeClr val="tx2">
                  <a:lumMod val="60000"/>
                  <a:lumOff val="40000"/>
                  <a:alpha val="4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  <a:alpha val="66000"/>
                    </a:schemeClr>
                  </a:solidFill>
                </a:rPr>
                <a:t>Current</a:t>
              </a:r>
            </a:p>
            <a:p>
              <a:pPr algn="ctr">
                <a:defRPr/>
              </a:pPr>
              <a:endParaRPr lang="en-US" b="1" dirty="0">
                <a:solidFill>
                  <a:schemeClr val="tx2">
                    <a:lumMod val="60000"/>
                    <a:lumOff val="40000"/>
                    <a:alpha val="66000"/>
                  </a:schemeClr>
                </a:solidFill>
              </a:endParaRPr>
            </a:p>
            <a:p>
              <a:pPr algn="ctr">
                <a:defRPr/>
              </a:pPr>
              <a:r>
                <a:rPr lang="en-US" b="1" dirty="0">
                  <a:solidFill>
                    <a:schemeClr val="tx2">
                      <a:lumMod val="60000"/>
                      <a:lumOff val="40000"/>
                      <a:alpha val="66000"/>
                    </a:schemeClr>
                  </a:solidFill>
                </a:rPr>
                <a:t> mirror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571750" y="2211917"/>
              <a:ext cx="2552700" cy="3831166"/>
            </a:xfrm>
            <a:custGeom>
              <a:avLst/>
              <a:gdLst>
                <a:gd name="connsiteX0" fmla="*/ 485321 w 2552095"/>
                <a:gd name="connsiteY0" fmla="*/ 409726 h 3831166"/>
                <a:gd name="connsiteX1" fmla="*/ 421821 w 2552095"/>
                <a:gd name="connsiteY1" fmla="*/ 128512 h 3831166"/>
                <a:gd name="connsiteX2" fmla="*/ 213179 w 2552095"/>
                <a:gd name="connsiteY2" fmla="*/ 37797 h 3831166"/>
                <a:gd name="connsiteX3" fmla="*/ 77107 w 2552095"/>
                <a:gd name="connsiteY3" fmla="*/ 355297 h 3831166"/>
                <a:gd name="connsiteX4" fmla="*/ 31750 w 2552095"/>
                <a:gd name="connsiteY4" fmla="*/ 1443869 h 3831166"/>
                <a:gd name="connsiteX5" fmla="*/ 267607 w 2552095"/>
                <a:gd name="connsiteY5" fmla="*/ 2958797 h 3831166"/>
                <a:gd name="connsiteX6" fmla="*/ 1129393 w 2552095"/>
                <a:gd name="connsiteY6" fmla="*/ 3657297 h 3831166"/>
                <a:gd name="connsiteX7" fmla="*/ 1582964 w 2552095"/>
                <a:gd name="connsiteY7" fmla="*/ 3738940 h 3831166"/>
                <a:gd name="connsiteX8" fmla="*/ 2408464 w 2552095"/>
                <a:gd name="connsiteY8" fmla="*/ 3711726 h 3831166"/>
                <a:gd name="connsiteX9" fmla="*/ 2444750 w 2552095"/>
                <a:gd name="connsiteY9" fmla="*/ 3022297 h 3831166"/>
                <a:gd name="connsiteX10" fmla="*/ 2027464 w 2552095"/>
                <a:gd name="connsiteY10" fmla="*/ 2623154 h 3831166"/>
                <a:gd name="connsiteX11" fmla="*/ 1029607 w 2552095"/>
                <a:gd name="connsiteY11" fmla="*/ 2650369 h 3831166"/>
                <a:gd name="connsiteX12" fmla="*/ 675821 w 2552095"/>
                <a:gd name="connsiteY12" fmla="*/ 2713869 h 3831166"/>
                <a:gd name="connsiteX13" fmla="*/ 430893 w 2552095"/>
                <a:gd name="connsiteY13" fmla="*/ 2287512 h 3831166"/>
                <a:gd name="connsiteX14" fmla="*/ 485321 w 2552095"/>
                <a:gd name="connsiteY14" fmla="*/ 409726 h 38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095" h="3831166">
                  <a:moveTo>
                    <a:pt x="485321" y="409726"/>
                  </a:moveTo>
                  <a:cubicBezTo>
                    <a:pt x="483809" y="49893"/>
                    <a:pt x="467178" y="190500"/>
                    <a:pt x="421821" y="128512"/>
                  </a:cubicBezTo>
                  <a:cubicBezTo>
                    <a:pt x="376464" y="66524"/>
                    <a:pt x="270631" y="0"/>
                    <a:pt x="213179" y="37797"/>
                  </a:cubicBezTo>
                  <a:cubicBezTo>
                    <a:pt x="155727" y="75595"/>
                    <a:pt x="107345" y="120952"/>
                    <a:pt x="77107" y="355297"/>
                  </a:cubicBezTo>
                  <a:cubicBezTo>
                    <a:pt x="46869" y="589642"/>
                    <a:pt x="0" y="1009952"/>
                    <a:pt x="31750" y="1443869"/>
                  </a:cubicBezTo>
                  <a:cubicBezTo>
                    <a:pt x="63500" y="1877786"/>
                    <a:pt x="84667" y="2589892"/>
                    <a:pt x="267607" y="2958797"/>
                  </a:cubicBezTo>
                  <a:cubicBezTo>
                    <a:pt x="450547" y="3327702"/>
                    <a:pt x="910167" y="3527273"/>
                    <a:pt x="1129393" y="3657297"/>
                  </a:cubicBezTo>
                  <a:cubicBezTo>
                    <a:pt x="1348619" y="3787321"/>
                    <a:pt x="1369786" y="3729869"/>
                    <a:pt x="1582964" y="3738940"/>
                  </a:cubicBezTo>
                  <a:cubicBezTo>
                    <a:pt x="1796142" y="3748011"/>
                    <a:pt x="2264833" y="3831166"/>
                    <a:pt x="2408464" y="3711726"/>
                  </a:cubicBezTo>
                  <a:cubicBezTo>
                    <a:pt x="2552095" y="3592286"/>
                    <a:pt x="2508250" y="3203726"/>
                    <a:pt x="2444750" y="3022297"/>
                  </a:cubicBezTo>
                  <a:cubicBezTo>
                    <a:pt x="2381250" y="2840868"/>
                    <a:pt x="2263321" y="2685142"/>
                    <a:pt x="2027464" y="2623154"/>
                  </a:cubicBezTo>
                  <a:cubicBezTo>
                    <a:pt x="1791607" y="2561166"/>
                    <a:pt x="1254881" y="2635250"/>
                    <a:pt x="1029607" y="2650369"/>
                  </a:cubicBezTo>
                  <a:cubicBezTo>
                    <a:pt x="804333" y="2665488"/>
                    <a:pt x="775607" y="2774345"/>
                    <a:pt x="675821" y="2713869"/>
                  </a:cubicBezTo>
                  <a:cubicBezTo>
                    <a:pt x="576035" y="2653393"/>
                    <a:pt x="464155" y="2677584"/>
                    <a:pt x="430893" y="2287512"/>
                  </a:cubicBezTo>
                  <a:cubicBezTo>
                    <a:pt x="397631" y="1897441"/>
                    <a:pt x="486833" y="769559"/>
                    <a:pt x="485321" y="409726"/>
                  </a:cubicBezTo>
                  <a:close/>
                </a:path>
              </a:pathLst>
            </a:cu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625" y="4657578"/>
              <a:ext cx="954088" cy="645934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4F6228"/>
                  </a:solidFill>
                </a:rPr>
                <a:t>Current</a:t>
              </a:r>
            </a:p>
            <a:p>
              <a:r>
                <a:rPr lang="en-US">
                  <a:solidFill>
                    <a:srgbClr val="4F6228"/>
                  </a:solidFill>
                </a:rPr>
                <a:t>mirror</a:t>
              </a: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3581400" y="2211388"/>
            <a:ext cx="5427663" cy="2132012"/>
            <a:chOff x="3581400" y="2211917"/>
            <a:chExt cx="5428342" cy="2131483"/>
          </a:xfrm>
        </p:grpSpPr>
        <p:sp>
          <p:nvSpPr>
            <p:cNvPr id="8" name="Oval 7"/>
            <p:cNvSpPr/>
            <p:nvPr/>
          </p:nvSpPr>
          <p:spPr>
            <a:xfrm>
              <a:off x="5029381" y="3353046"/>
              <a:ext cx="990724" cy="990354"/>
            </a:xfrm>
            <a:prstGeom prst="ellipse">
              <a:avLst/>
            </a:prstGeom>
            <a:noFill/>
            <a:ln w="25400">
              <a:solidFill>
                <a:schemeClr val="tx2">
                  <a:lumMod val="60000"/>
                  <a:lumOff val="40000"/>
                  <a:alpha val="4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rgbClr val="558ED5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657610" y="3353046"/>
              <a:ext cx="990724" cy="990354"/>
            </a:xfrm>
            <a:prstGeom prst="ellipse">
              <a:avLst/>
            </a:prstGeom>
            <a:noFill/>
            <a:ln w="25400">
              <a:solidFill>
                <a:schemeClr val="tx2">
                  <a:lumMod val="60000"/>
                  <a:lumOff val="40000"/>
                  <a:alpha val="4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rgbClr val="558ED5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1400" y="3657600"/>
              <a:ext cx="117528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 err="1">
                  <a:solidFill>
                    <a:srgbClr val="558ED5">
                      <a:alpha val="65000"/>
                    </a:srgbClr>
                  </a:solidFill>
                  <a:latin typeface="+mn-lt"/>
                  <a:ea typeface="ＭＳ Ｐゴシック" pitchFamily="-109" charset="-128"/>
                  <a:cs typeface="ＭＳ Ｐゴシック" pitchFamily="-109" charset="-128"/>
                </a:rPr>
                <a:t>darlington</a:t>
              </a:r>
              <a:endParaRPr lang="en-US" b="1" dirty="0">
                <a:solidFill>
                  <a:srgbClr val="558ED5">
                    <a:alpha val="65000"/>
                  </a:srgbClr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38858" y="3657600"/>
              <a:ext cx="117528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 err="1">
                  <a:solidFill>
                    <a:srgbClr val="558ED5">
                      <a:alpha val="65000"/>
                    </a:srgbClr>
                  </a:solidFill>
                  <a:latin typeface="+mn-lt"/>
                  <a:ea typeface="ＭＳ Ｐゴシック" pitchFamily="-109" charset="-128"/>
                  <a:cs typeface="ＭＳ Ｐゴシック" pitchFamily="-109" charset="-128"/>
                </a:rPr>
                <a:t>darlington</a:t>
              </a:r>
              <a:endParaRPr lang="en-US" b="1" dirty="0">
                <a:solidFill>
                  <a:srgbClr val="558ED5">
                    <a:alpha val="65000"/>
                  </a:srgbClr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834845" y="2211917"/>
              <a:ext cx="1174897" cy="1217310"/>
            </a:xfrm>
            <a:prstGeom prst="ellipse">
              <a:avLst/>
            </a:prstGeom>
            <a:noFill/>
            <a:ln w="25400">
              <a:solidFill>
                <a:schemeClr val="tx2">
                  <a:lumMod val="60000"/>
                  <a:lumOff val="40000"/>
                  <a:alpha val="4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rgbClr val="558ED5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34458" y="2563179"/>
              <a:ext cx="1175284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 err="1">
                  <a:solidFill>
                    <a:srgbClr val="558ED5">
                      <a:alpha val="65000"/>
                    </a:srgbClr>
                  </a:solidFill>
                  <a:latin typeface="+mn-lt"/>
                  <a:ea typeface="ＭＳ Ｐゴシック" pitchFamily="-109" charset="-128"/>
                  <a:cs typeface="ＭＳ Ｐゴシック" pitchFamily="-109" charset="-128"/>
                </a:rPr>
                <a:t>darlington</a:t>
              </a:r>
              <a:endParaRPr lang="en-US" b="1" dirty="0">
                <a:solidFill>
                  <a:srgbClr val="558ED5">
                    <a:alpha val="65000"/>
                  </a:srgbClr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629400" y="2438400"/>
            <a:ext cx="1022350" cy="2209800"/>
          </a:xfrm>
          <a:prstGeom prst="ellipse">
            <a:avLst/>
          </a:prstGeom>
          <a:noFill/>
          <a:ln w="508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b="1">
              <a:solidFill>
                <a:srgbClr val="558ED5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29400" y="3472934"/>
            <a:ext cx="1175284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558ED5">
                    <a:alpha val="65000"/>
                  </a:srgbClr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rPr>
              <a:t>Current</a:t>
            </a:r>
          </a:p>
          <a:p>
            <a:pPr algn="ctr">
              <a:defRPr/>
            </a:pPr>
            <a:r>
              <a:rPr lang="en-US" b="1" dirty="0">
                <a:solidFill>
                  <a:srgbClr val="558ED5">
                    <a:alpha val="65000"/>
                  </a:srgbClr>
                </a:solidFill>
                <a:latin typeface="+mn-lt"/>
                <a:ea typeface="ＭＳ Ｐゴシック" pitchFamily="-109" charset="-128"/>
                <a:cs typeface="ＭＳ Ｐゴシック" pitchFamily="-109" charset="-128"/>
              </a:rPr>
              <a:t>sink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7696200" y="1220788"/>
            <a:ext cx="1174750" cy="990600"/>
            <a:chOff x="7696200" y="1221318"/>
            <a:chExt cx="1175284" cy="990599"/>
          </a:xfrm>
        </p:grpSpPr>
        <p:sp>
          <p:nvSpPr>
            <p:cNvPr id="20" name="Oval 19"/>
            <p:cNvSpPr/>
            <p:nvPr/>
          </p:nvSpPr>
          <p:spPr>
            <a:xfrm>
              <a:off x="7696200" y="1221318"/>
              <a:ext cx="1130814" cy="990599"/>
            </a:xfrm>
            <a:prstGeom prst="ellipse">
              <a:avLst/>
            </a:prstGeom>
            <a:noFill/>
            <a:ln w="25400">
              <a:solidFill>
                <a:schemeClr val="tx2">
                  <a:lumMod val="60000"/>
                  <a:lumOff val="40000"/>
                  <a:alpha val="41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>
                <a:solidFill>
                  <a:srgbClr val="558ED5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96200" y="1417638"/>
              <a:ext cx="1175284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i="1" dirty="0">
                  <a:solidFill>
                    <a:srgbClr val="558ED5">
                      <a:alpha val="65000"/>
                    </a:srgbClr>
                  </a:solidFill>
                  <a:latin typeface="+mn-lt"/>
                  <a:ea typeface="ＭＳ Ｐゴシック" pitchFamily="-109" charset="-128"/>
                  <a:cs typeface="ＭＳ Ｐゴシック" pitchFamily="-109" charset="-128"/>
                </a:rPr>
                <a:t>Switch/regulator</a:t>
              </a: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3124200" y="1233488"/>
            <a:ext cx="3446463" cy="3719512"/>
            <a:chOff x="3124200" y="1232972"/>
            <a:chExt cx="3447142" cy="3720028"/>
          </a:xfrm>
        </p:grpSpPr>
        <p:sp>
          <p:nvSpPr>
            <p:cNvPr id="22" name="Rounded Rectangle 21"/>
            <p:cNvSpPr/>
            <p:nvPr/>
          </p:nvSpPr>
          <p:spPr>
            <a:xfrm>
              <a:off x="3124200" y="2285630"/>
              <a:ext cx="457290" cy="25911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114052" y="2361841"/>
              <a:ext cx="457290" cy="2591159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35855" name="TextBox 23"/>
            <p:cNvSpPr txBox="1">
              <a:spLocks noChangeArrowheads="1"/>
            </p:cNvSpPr>
            <p:nvPr/>
          </p:nvSpPr>
          <p:spPr bwMode="auto">
            <a:xfrm>
              <a:off x="4038600" y="1232972"/>
              <a:ext cx="18271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Voltage dividers</a:t>
              </a:r>
            </a:p>
          </p:txBody>
        </p:sp>
        <p:cxnSp>
          <p:nvCxnSpPr>
            <p:cNvPr id="26" name="Curved Connector 25"/>
            <p:cNvCxnSpPr>
              <a:stCxn id="35855" idx="1"/>
            </p:cNvCxnSpPr>
            <p:nvPr/>
          </p:nvCxnSpPr>
          <p:spPr>
            <a:xfrm rot="10800000" flipV="1">
              <a:off x="3298859" y="1417148"/>
              <a:ext cx="739921" cy="868482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stCxn id="35855" idx="3"/>
            </p:cNvCxnSpPr>
            <p:nvPr/>
          </p:nvCxnSpPr>
          <p:spPr>
            <a:xfrm>
              <a:off x="5866353" y="1417148"/>
              <a:ext cx="382662" cy="944693"/>
            </a:xfrm>
            <a:prstGeom prst="curved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52" name="TextBox 48"/>
          <p:cNvSpPr txBox="1">
            <a:spLocks noChangeArrowheads="1"/>
          </p:cNvSpPr>
          <p:nvPr/>
        </p:nvSpPr>
        <p:spPr bwMode="auto">
          <a:xfrm>
            <a:off x="427038" y="6335713"/>
            <a:ext cx="82597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Learn to see higher level, more abstract semantic elements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Electronics jargon and terms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4525963"/>
          </a:xfrm>
        </p:spPr>
        <p:txBody>
          <a:bodyPr/>
          <a:lstStyle/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Voltage – </a:t>
            </a:r>
            <a:r>
              <a:rPr lang="en-US" sz="2000" dirty="0">
                <a:latin typeface="Symbol" pitchFamily="-1" charset="2"/>
                <a:ea typeface="Symbol" pitchFamily="-1" charset="2"/>
                <a:cs typeface="Symbol" pitchFamily="-1" charset="2"/>
              </a:rPr>
              <a:t>D 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in electric potential between 2 points in a circuit …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Current – flow of + charges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Impedance – a measure of opposition to current, =V/</a:t>
            </a:r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i</a:t>
            </a:r>
            <a:endParaRPr lang="en-US" sz="2000" dirty="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Reactance – imaginary part of impedance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AC/DC  -- rock band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Ripple – residual AC on a DC voltage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Stiff – ability of a source to maintain its voltage under varying current (low “droop”)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Compliance – voltage range over which a current source is constant</a:t>
            </a:r>
          </a:p>
          <a:p>
            <a:pPr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Bypass – capacitor || a resistor to bypass AC frequencies</a:t>
            </a:r>
          </a:p>
          <a:p>
            <a:pPr eaLnBrk="1" hangingPunct="1"/>
            <a:endParaRPr lang="en-US" sz="2000" dirty="0">
              <a:ea typeface="Calibri" pitchFamily="-1" charset="0"/>
              <a:cs typeface="Calibri" pitchFamily="-1" charset="0"/>
            </a:endParaRPr>
          </a:p>
          <a:p>
            <a:pPr eaLnBrk="1" hangingPunct="1"/>
            <a:endParaRPr lang="en-US" sz="2000" dirty="0"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876800" y="1341438"/>
            <a:ext cx="4114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</a:rPr>
              <a:t>Amplifier – a device that changes the amplitude of a signal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</a:rPr>
              <a:t>Gain – ratio of output/input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</a:rPr>
              <a:t>Clipping – nonlinear distortion from saturation of an amplifier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</a:rPr>
              <a:t>Filter – a device that removes part of a signal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 err="1">
                <a:latin typeface="Calibri" pitchFamily="-1" charset="0"/>
              </a:rPr>
              <a:t>h</a:t>
            </a:r>
            <a:r>
              <a:rPr lang="en-US" sz="2000" baseline="-25000" dirty="0" err="1">
                <a:latin typeface="Calibri" pitchFamily="-1" charset="0"/>
              </a:rPr>
              <a:t>FE</a:t>
            </a:r>
            <a:r>
              <a:rPr lang="en-US" sz="2000" dirty="0">
                <a:latin typeface="Calibri" pitchFamily="-1" charset="0"/>
              </a:rPr>
              <a:t> or </a:t>
            </a:r>
            <a:r>
              <a:rPr lang="en-US" sz="2000" dirty="0">
                <a:latin typeface="Symbol" pitchFamily="-1" charset="2"/>
                <a:ea typeface="Symbol" pitchFamily="-1" charset="2"/>
                <a:cs typeface="Symbol" pitchFamily="-1" charset="2"/>
              </a:rPr>
              <a:t>b </a:t>
            </a:r>
            <a:r>
              <a:rPr lang="en-US" sz="2000" dirty="0"/>
              <a:t> </a:t>
            </a:r>
            <a:r>
              <a:rPr lang="en-US" sz="2000" dirty="0">
                <a:latin typeface="Calibri" pitchFamily="-1" charset="0"/>
              </a:rPr>
              <a:t>– BJT current gain</a:t>
            </a:r>
            <a:endParaRPr lang="en-US" sz="2000" dirty="0">
              <a:latin typeface="Calibri" pitchFamily="-1" charset="0"/>
              <a:ea typeface="Symbol" pitchFamily="-1" charset="2"/>
              <a:cs typeface="Symbol" pitchFamily="-1" charset="2"/>
            </a:endParaRP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  <a:ea typeface="Calibri" pitchFamily="-1" charset="0"/>
                <a:cs typeface="Calibri" pitchFamily="-1" charset="0"/>
              </a:rPr>
              <a:t>Biasing – lit. “to push off center” setting quiescent conditions to improve circuit behavior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  <a:ea typeface="Calibri" pitchFamily="-1" charset="0"/>
                <a:cs typeface="Calibri" pitchFamily="-1" charset="0"/>
              </a:rPr>
              <a:t>Quiescent – condition or state without input (lit. quiet)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  <a:ea typeface="Calibri" pitchFamily="-1" charset="0"/>
                <a:cs typeface="Calibri" pitchFamily="-1" charset="0"/>
              </a:rPr>
              <a:t>Bootstrap – getting a circuit to turn on in the proper state</a:t>
            </a:r>
          </a:p>
          <a:p>
            <a:pPr marL="227013" indent="-227013">
              <a:buFont typeface="Arial" pitchFamily="-1" charset="0"/>
              <a:buChar char="•"/>
            </a:pPr>
            <a:r>
              <a:rPr lang="en-US" sz="2000" dirty="0">
                <a:latin typeface="Calibri" pitchFamily="-1" charset="0"/>
                <a:ea typeface="Calibri" pitchFamily="-1" charset="0"/>
                <a:cs typeface="Calibri" pitchFamily="-1" charset="0"/>
              </a:rPr>
              <a:t>Transconductance – </a:t>
            </a:r>
            <a:r>
              <a:rPr lang="en-US" sz="2000" dirty="0" err="1">
                <a:latin typeface="Symbol" pitchFamily="-1" charset="2"/>
                <a:ea typeface="Symbol" pitchFamily="-1" charset="2"/>
                <a:cs typeface="Symbol" pitchFamily="-1" charset="2"/>
              </a:rPr>
              <a:t>D</a:t>
            </a:r>
            <a:r>
              <a:rPr lang="en-US" sz="2000" dirty="0" err="1">
                <a:latin typeface="Calibri" pitchFamily="-1" charset="0"/>
                <a:ea typeface="Calibri" pitchFamily="-1" charset="0"/>
                <a:cs typeface="Calibri" pitchFamily="-1" charset="0"/>
              </a:rPr>
              <a:t>i</a:t>
            </a:r>
            <a:r>
              <a:rPr lang="en-US" sz="2000" baseline="-25000" dirty="0" err="1">
                <a:latin typeface="Calibri" pitchFamily="-1" charset="0"/>
                <a:ea typeface="Calibri" pitchFamily="-1" charset="0"/>
                <a:cs typeface="Calibri" pitchFamily="-1" charset="0"/>
              </a:rPr>
              <a:t>out</a:t>
            </a:r>
            <a:r>
              <a:rPr lang="en-US" sz="2000" dirty="0">
                <a:latin typeface="Calibri" pitchFamily="-1" charset="0"/>
                <a:ea typeface="Calibri" pitchFamily="-1" charset="0"/>
                <a:cs typeface="Calibri" pitchFamily="-1" charset="0"/>
              </a:rPr>
              <a:t>/</a:t>
            </a:r>
            <a:r>
              <a:rPr lang="en-US" sz="2000" dirty="0" err="1">
                <a:latin typeface="Symbol" pitchFamily="-1" charset="2"/>
                <a:ea typeface="Symbol" pitchFamily="-1" charset="2"/>
                <a:cs typeface="Symbol" pitchFamily="-1" charset="2"/>
              </a:rPr>
              <a:t>D</a:t>
            </a:r>
            <a:r>
              <a:rPr lang="en-US" sz="2000" dirty="0" err="1">
                <a:latin typeface="Calibri" pitchFamily="-1" charset="0"/>
                <a:ea typeface="Calibri" pitchFamily="-1" charset="0"/>
                <a:cs typeface="Calibri" pitchFamily="-1" charset="0"/>
              </a:rPr>
              <a:t>V</a:t>
            </a:r>
            <a:r>
              <a:rPr lang="en-US" sz="2000" baseline="-25000" dirty="0" err="1">
                <a:latin typeface="Calibri (Body)" charset="0"/>
                <a:ea typeface="Calibri (Body)" charset="0"/>
                <a:cs typeface="Calibri (Body)" charset="0"/>
              </a:rPr>
              <a:t>in</a:t>
            </a:r>
            <a:endParaRPr lang="en-US" sz="2000" baseline="-25000" dirty="0">
              <a:latin typeface="Calibri (Body)" charset="0"/>
              <a:ea typeface="Calibri (Body)" charset="0"/>
              <a:cs typeface="Calibri (Body)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5611-E2C0-8D4E-9C7A-87494427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1CDE-E45D-6141-830D-EACA24EDB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11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82600"/>
            <a:ext cx="6451600" cy="622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-403225"/>
            <a:ext cx="7772400" cy="1470025"/>
          </a:xfrm>
        </p:spPr>
        <p:txBody>
          <a:bodyPr/>
          <a:lstStyle/>
          <a:p>
            <a:r>
              <a:rPr lang="en-US"/>
              <a:t>FETs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943600"/>
            <a:ext cx="6400800" cy="1752600"/>
          </a:xfrm>
        </p:spPr>
        <p:txBody>
          <a:bodyPr/>
          <a:lstStyle/>
          <a:p>
            <a:r>
              <a:rPr lang="en-US" dirty="0"/>
              <a:t>7-2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</a:t>
            </a:r>
            <a:r>
              <a:rPr lang="en-US" dirty="0" err="1"/>
              <a:t>n</a:t>
            </a:r>
            <a:r>
              <a:rPr lang="en-US" dirty="0"/>
              <a:t>-FET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Conduction between Source and Drain is controlled by E field between Gate and substrate</a:t>
            </a:r>
          </a:p>
          <a:p>
            <a:pPr lvl="1"/>
            <a:r>
              <a:rPr lang="en-US" sz="2000" dirty="0"/>
              <a:t>Conduction can be bidirectional (no diode)</a:t>
            </a:r>
          </a:p>
          <a:p>
            <a:pPr lvl="1"/>
            <a:r>
              <a:rPr lang="en-US" sz="2000" dirty="0"/>
              <a:t>4 terminal device, though generally substrate connected to S or D</a:t>
            </a:r>
          </a:p>
          <a:p>
            <a:pPr lvl="1"/>
            <a:r>
              <a:rPr lang="en-US" sz="2000" dirty="0"/>
              <a:t>~zero DC gate current (</a:t>
            </a:r>
            <a:r>
              <a:rPr lang="en-US" sz="2000" dirty="0" err="1"/>
              <a:t>R</a:t>
            </a:r>
            <a:r>
              <a:rPr lang="en-US" sz="2000" baseline="-25000" dirty="0" err="1"/>
              <a:t>gate</a:t>
            </a:r>
            <a:r>
              <a:rPr lang="en-US" sz="2000" dirty="0"/>
              <a:t> ~10</a:t>
            </a:r>
            <a:r>
              <a:rPr lang="en-US" sz="2000" baseline="30000" dirty="0"/>
              <a:t>14</a:t>
            </a:r>
            <a:r>
              <a:rPr lang="en-US" sz="2000" dirty="0"/>
              <a:t>ohms)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>
              <a:buNone/>
            </a:pPr>
            <a:endParaRPr lang="en-US" sz="1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080C40E-583F-9DCF-DA66-3BEBF97E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43" y="3505200"/>
            <a:ext cx="5597913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914400"/>
            <a:ext cx="5410200" cy="5809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dirty="0"/>
              <a:t>-MOSFET vs. BJT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Higher V</a:t>
            </a:r>
            <a:r>
              <a:rPr lang="en-US" sz="2400" baseline="-25000" dirty="0"/>
              <a:t>GS</a:t>
            </a:r>
            <a:r>
              <a:rPr lang="en-US" sz="2400" dirty="0"/>
              <a:t> ~2V</a:t>
            </a:r>
          </a:p>
          <a:p>
            <a:r>
              <a:rPr lang="en-US" sz="2400" dirty="0"/>
              <a:t>Less Early effect</a:t>
            </a:r>
          </a:p>
          <a:p>
            <a:r>
              <a:rPr lang="en-US" sz="2400" dirty="0"/>
              <a:t>Drain formulas: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where </a:t>
            </a:r>
          </a:p>
          <a:p>
            <a:pPr>
              <a:buNone/>
            </a:pPr>
            <a:r>
              <a:rPr lang="en-US" sz="2400" i="1" dirty="0"/>
              <a:t>	</a:t>
            </a:r>
            <a:r>
              <a:rPr lang="en-US" sz="2400" i="1" dirty="0" err="1">
                <a:latin typeface="Times"/>
                <a:cs typeface="Times"/>
              </a:rPr>
              <a:t>k</a:t>
            </a:r>
            <a:r>
              <a:rPr lang="en-US" sz="2400" i="1" dirty="0"/>
              <a:t> </a:t>
            </a:r>
            <a:r>
              <a:rPr lang="en-US" sz="2400" i="1" dirty="0">
                <a:latin typeface="Symbol" charset="2"/>
                <a:cs typeface="Symbol" charset="2"/>
              </a:rPr>
              <a:t>a</a:t>
            </a:r>
            <a:r>
              <a:rPr lang="en-US" sz="2400" i="1" dirty="0"/>
              <a:t> </a:t>
            </a:r>
            <a:r>
              <a:rPr lang="en-US" sz="2400" i="1" dirty="0">
                <a:latin typeface="Times"/>
                <a:cs typeface="Times"/>
              </a:rPr>
              <a:t>T</a:t>
            </a:r>
            <a:r>
              <a:rPr lang="en-US" sz="2400" i="1" baseline="30000" dirty="0">
                <a:latin typeface="Times"/>
                <a:cs typeface="Times"/>
              </a:rPr>
              <a:t>-3/2</a:t>
            </a:r>
            <a:r>
              <a:rPr lang="en-US" sz="2400" i="1" dirty="0">
                <a:latin typeface="Times"/>
                <a:cs typeface="Times"/>
              </a:rPr>
              <a:t> </a:t>
            </a:r>
          </a:p>
          <a:p>
            <a:pPr>
              <a:buNone/>
            </a:pPr>
            <a:r>
              <a:rPr lang="en-US" sz="2400" i="1" dirty="0">
                <a:latin typeface="Times"/>
                <a:cs typeface="Times"/>
              </a:rPr>
              <a:t>	V</a:t>
            </a:r>
            <a:r>
              <a:rPr lang="en-US" sz="2400" i="1" baseline="-25000" dirty="0">
                <a:latin typeface="Times"/>
                <a:cs typeface="Times"/>
              </a:rPr>
              <a:t>T</a:t>
            </a:r>
            <a:r>
              <a:rPr lang="en-US" sz="2400" i="1" dirty="0">
                <a:latin typeface="Times"/>
                <a:cs typeface="Times"/>
              </a:rPr>
              <a:t> =“gate threshold” </a:t>
            </a:r>
          </a:p>
          <a:p>
            <a:pPr>
              <a:buNone/>
            </a:pPr>
            <a:r>
              <a:rPr lang="en-US" sz="2400" i="1" dirty="0">
                <a:latin typeface="Times"/>
                <a:cs typeface="Times"/>
              </a:rPr>
              <a:t>		 ~1.5-2V</a:t>
            </a:r>
            <a:endParaRPr lang="en-US" sz="2400" dirty="0">
              <a:latin typeface="Times"/>
              <a:cs typeface="Times"/>
            </a:endParaRPr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228600" y="3251200"/>
          <a:ext cx="46228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36900" imgH="482600" progId="Equation.3">
                  <p:embed/>
                </p:oleObj>
              </mc:Choice>
              <mc:Fallback>
                <p:oleObj name="Equation" r:id="rId3" imgW="3136900" imgH="482600" progId="Equation.3">
                  <p:embed/>
                  <p:pic>
                    <p:nvPicPr>
                      <p:cNvPr id="163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251200"/>
                        <a:ext cx="46228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C034B9-1C64-C849-962A-0C90AFA4D914}"/>
              </a:ext>
            </a:extLst>
          </p:cNvPr>
          <p:cNvSpPr txBox="1"/>
          <p:nvPr/>
        </p:nvSpPr>
        <p:spPr>
          <a:xfrm>
            <a:off x="189614" y="133931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gripe I have about Boysen &amp; </a:t>
            </a:r>
            <a:r>
              <a:rPr lang="en-US" dirty="0" err="1"/>
              <a:t>Kybett</a:t>
            </a:r>
            <a:r>
              <a:rPr lang="en-US" dirty="0"/>
              <a:t> is they don’t include characteristic curves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0461FE-6E02-5540-AE44-F711A38A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18" y="1371599"/>
            <a:ext cx="5942882" cy="4983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err="1"/>
              <a:t>FETs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19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 or P </a:t>
            </a:r>
          </a:p>
          <a:p>
            <a:pPr marL="0" indent="0">
              <a:buNone/>
            </a:pPr>
            <a:r>
              <a:rPr lang="en-US" sz="2000" dirty="0"/>
              <a:t>x </a:t>
            </a:r>
          </a:p>
          <a:p>
            <a:pPr marL="0" indent="0">
              <a:buNone/>
            </a:pPr>
            <a:r>
              <a:rPr lang="en-US" sz="2000" dirty="0"/>
              <a:t>Enhancement or depletion </a:t>
            </a:r>
          </a:p>
          <a:p>
            <a:pPr marL="0" indent="0">
              <a:buNone/>
            </a:pPr>
            <a:r>
              <a:rPr lang="en-US" sz="2000" dirty="0"/>
              <a:t>x </a:t>
            </a:r>
          </a:p>
          <a:p>
            <a:pPr marL="0" indent="0">
              <a:buNone/>
            </a:pPr>
            <a:r>
              <a:rPr lang="en-US" sz="2000" dirty="0"/>
              <a:t>junction or oxide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= 8 possibilities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4 are common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measure the value of transistor - My electronic">
            <a:extLst>
              <a:ext uri="{FF2B5EF4-FFF2-40B4-BE49-F238E27FC236}">
                <a16:creationId xmlns:a16="http://schemas.microsoft.com/office/drawing/2014/main" id="{7D2F2C8C-09EC-4F45-8F93-056D080A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3504" y="533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ECB15-C02A-BF47-8542-53387B3F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BJT Golden Rules    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E9E0-72F1-6E4A-8CDF-88ABEBFF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There are no golden rules … there are many </a:t>
            </a:r>
            <a:br>
              <a:rPr lang="en-US" sz="2400" dirty="0"/>
            </a:br>
            <a:r>
              <a:rPr lang="en-US" sz="2400" dirty="0"/>
              <a:t>configurations and possibilities with BJTs…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base-emitter often acts like a diode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000" dirty="0"/>
              <a:t>If </a:t>
            </a:r>
            <a:r>
              <a:rPr lang="en-US" sz="2000" dirty="0" err="1"/>
              <a:t>V</a:t>
            </a:r>
            <a:r>
              <a:rPr lang="en-US" sz="2000" baseline="-25000" dirty="0" err="1"/>
              <a:t>be</a:t>
            </a:r>
            <a:r>
              <a:rPr lang="en-US" sz="2000" baseline="-25000" dirty="0"/>
              <a:t> </a:t>
            </a:r>
            <a:r>
              <a:rPr lang="en-US" sz="2000" dirty="0"/>
              <a:t>&lt; ~0.6V then </a:t>
            </a:r>
            <a:r>
              <a:rPr lang="en-US" sz="2000" dirty="0" err="1"/>
              <a:t>i</a:t>
            </a:r>
            <a:r>
              <a:rPr lang="en-US" sz="2000" baseline="-25000" dirty="0" err="1"/>
              <a:t>c</a:t>
            </a:r>
            <a:r>
              <a:rPr lang="en-US" sz="2000" dirty="0"/>
              <a:t> ~ 0 and the transistor is “off”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000" dirty="0"/>
              <a:t>If V</a:t>
            </a:r>
            <a:r>
              <a:rPr lang="en-US" sz="2000" baseline="-25000" dirty="0"/>
              <a:t>be</a:t>
            </a:r>
            <a:r>
              <a:rPr lang="en-US" sz="2000" dirty="0"/>
              <a:t>~0.6-0.7V (forward biased diode), the collector-emitter conducts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2000" dirty="0"/>
              <a:t>Making </a:t>
            </a:r>
            <a:r>
              <a:rPr lang="en-US" sz="2000" dirty="0" err="1"/>
              <a:t>V</a:t>
            </a:r>
            <a:r>
              <a:rPr lang="en-US" sz="2000" baseline="-25000" dirty="0" err="1"/>
              <a:t>be</a:t>
            </a:r>
            <a:r>
              <a:rPr lang="en-US" sz="2000" dirty="0"/>
              <a:t>&gt;0.7V will likely destroy the device quickly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not </a:t>
            </a:r>
            <a:r>
              <a:rPr lang="en-US" sz="2400" i="1" dirty="0"/>
              <a:t>saturated</a:t>
            </a:r>
            <a:r>
              <a:rPr lang="en-US" sz="2400" dirty="0"/>
              <a:t>, </a:t>
            </a:r>
            <a:r>
              <a:rPr lang="en-US" sz="2400" dirty="0" err="1"/>
              <a:t>i</a:t>
            </a:r>
            <a:r>
              <a:rPr lang="en-US" sz="2400" baseline="-25000" dirty="0" err="1"/>
              <a:t>c</a:t>
            </a:r>
            <a:r>
              <a:rPr lang="en-US" sz="2400" dirty="0"/>
              <a:t> = </a:t>
            </a:r>
            <a:r>
              <a:rPr lang="en-US" sz="2400" dirty="0" err="1"/>
              <a:t>h</a:t>
            </a:r>
            <a:r>
              <a:rPr lang="en-US" sz="2400" baseline="-25000" dirty="0" err="1"/>
              <a:t>fe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baseline="-25000" dirty="0" err="1"/>
              <a:t>b</a:t>
            </a:r>
            <a:r>
              <a:rPr lang="en-US" sz="2400" dirty="0"/>
              <a:t> = </a:t>
            </a:r>
            <a:r>
              <a:rPr lang="en-US" sz="2400" dirty="0">
                <a:latin typeface="Symbol" pitchFamily="2" charset="2"/>
              </a:rPr>
              <a:t>b</a:t>
            </a:r>
            <a:r>
              <a:rPr lang="en-US" sz="2400" dirty="0"/>
              <a:t> * </a:t>
            </a:r>
            <a:r>
              <a:rPr lang="en-US" sz="2400" dirty="0" err="1"/>
              <a:t>i</a:t>
            </a:r>
            <a:r>
              <a:rPr lang="en-US" sz="2400" baseline="-25000" dirty="0" err="1"/>
              <a:t>b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transistor will lower its collector-emitter voltage in order to satisfy (3.) But it can’t go below </a:t>
            </a:r>
            <a:r>
              <a:rPr lang="en-US" sz="2400" dirty="0" err="1"/>
              <a:t>V</a:t>
            </a:r>
            <a:r>
              <a:rPr lang="en-US" sz="2400" baseline="-25000" dirty="0" err="1"/>
              <a:t>ce</a:t>
            </a:r>
            <a:r>
              <a:rPr lang="en-US" sz="2400" dirty="0"/>
              <a:t>~ 0.01-0.3V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Like diodes (e.g., LEDs), external components are generally needed to limit base and collector currents at safe (for the device)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…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4FDDAEE-A2AC-094A-BF8A-D790BEFB4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67183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89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1600200"/>
            <a:ext cx="2368550" cy="281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00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FET switch controls bulb with ~0 gate current</a:t>
            </a:r>
          </a:p>
          <a:p>
            <a:r>
              <a:rPr lang="en-US" sz="2400" dirty="0"/>
              <a:t>Most things you can do with a BJT can be done with </a:t>
            </a:r>
            <a:r>
              <a:rPr lang="en-US" sz="2400" dirty="0" err="1"/>
              <a:t>FETs</a:t>
            </a:r>
            <a:r>
              <a:rPr lang="en-US" sz="2400" dirty="0"/>
              <a:t>. </a:t>
            </a:r>
          </a:p>
          <a:p>
            <a:pPr lvl="1"/>
            <a:r>
              <a:rPr lang="en-US" sz="2000" dirty="0" err="1"/>
              <a:t>FET’s</a:t>
            </a:r>
            <a:r>
              <a:rPr lang="en-US" sz="2000" dirty="0"/>
              <a:t> high </a:t>
            </a:r>
            <a:r>
              <a:rPr lang="en-US" sz="2000" dirty="0" err="1"/>
              <a:t>Z</a:t>
            </a:r>
            <a:r>
              <a:rPr lang="en-US" sz="2000" baseline="-25000" dirty="0" err="1"/>
              <a:t>in</a:t>
            </a:r>
            <a:r>
              <a:rPr lang="en-US" sz="2000" dirty="0"/>
              <a:t> is good … and bad </a:t>
            </a:r>
          </a:p>
          <a:p>
            <a:pPr lvl="1"/>
            <a:r>
              <a:rPr lang="en-US" sz="2000" i="1" dirty="0"/>
              <a:t>Much </a:t>
            </a:r>
            <a:r>
              <a:rPr lang="en-US" sz="2000" dirty="0"/>
              <a:t>more sensitive to electrostatic discharge (ESD)</a:t>
            </a:r>
          </a:p>
          <a:p>
            <a:pPr lvl="2"/>
            <a:r>
              <a:rPr lang="en-US" sz="1600" dirty="0"/>
              <a:t>Fig. 3.50; pg. 170; last slide </a:t>
            </a:r>
          </a:p>
          <a:p>
            <a:pPr lvl="1"/>
            <a:r>
              <a:rPr lang="en-US" sz="2000" dirty="0"/>
              <a:t>Parasitic capacitances (Fig. 3.44) reduce Z and switching time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DS</a:t>
            </a:r>
            <a:r>
              <a:rPr lang="en-US" sz="2000" dirty="0"/>
              <a:t> can cause “</a:t>
            </a:r>
            <a:r>
              <a:rPr lang="en-US" sz="2000" dirty="0" err="1"/>
              <a:t>feedthrough</a:t>
            </a:r>
            <a:r>
              <a:rPr lang="en-US" sz="2000" dirty="0"/>
              <a:t>” (Fig. 3.45) and glitches (Fig. 3.48)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CMOS: “Digital Abstraction”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60960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Note: FET is conducting when E = -</a:t>
            </a:r>
            <a:r>
              <a:rPr lang="en-US" sz="2400" dirty="0">
                <a:latin typeface="Symbol" charset="2"/>
                <a:cs typeface="Symbol" charset="2"/>
              </a:rPr>
              <a:t>D</a:t>
            </a:r>
            <a:r>
              <a:rPr lang="en-US" sz="2400" dirty="0"/>
              <a:t>V across the gate-substrate is parallel to arrow</a:t>
            </a:r>
          </a:p>
          <a:p>
            <a:r>
              <a:rPr lang="en-US" sz="2400" dirty="0"/>
              <a:t>CMOS logic inverter (“NOT”) is push-pull configuration</a:t>
            </a:r>
          </a:p>
          <a:p>
            <a:r>
              <a:rPr lang="en-US" sz="2400" dirty="0"/>
              <a:t>CMOS NAND and OR gates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Theorem: ANY logic function can be made by combining NAND, OR, and NOT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Note: Current only flows </a:t>
            </a:r>
            <a:r>
              <a:rPr lang="en-US" sz="2400" i="1" dirty="0">
                <a:solidFill>
                  <a:srgbClr val="FF0000"/>
                </a:solidFill>
              </a:rPr>
              <a:t>during </a:t>
            </a:r>
            <a:r>
              <a:rPr lang="en-US" sz="2400" dirty="0">
                <a:solidFill>
                  <a:srgbClr val="FF0000"/>
                </a:solidFill>
              </a:rPr>
              <a:t>switching</a:t>
            </a:r>
          </a:p>
          <a:p>
            <a:endParaRPr lang="en-US" sz="2800" dirty="0"/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4414883"/>
            <a:ext cx="3219450" cy="2146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3552" y="5275562"/>
            <a:ext cx="67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=A+B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26415" y="6400800"/>
            <a:ext cx="288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circle indicates inverter</a:t>
            </a:r>
          </a:p>
        </p:txBody>
      </p:sp>
      <p:pic>
        <p:nvPicPr>
          <p:cNvPr id="17410" name="Picture 2" descr="Simulation of Organic CMOS and PMOS inverters: Project process: Week 2">
            <a:extLst>
              <a:ext uri="{FF2B5EF4-FFF2-40B4-BE49-F238E27FC236}">
                <a16:creationId xmlns:a16="http://schemas.microsoft.com/office/drawing/2014/main" id="{0B0EB221-6DFB-5541-BE03-5D9027B5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50" y="555836"/>
            <a:ext cx="1857963" cy="194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olved: How many transistors are used in a 2-input CMOS NAND ga... |  Chegg.com">
            <a:extLst>
              <a:ext uri="{FF2B5EF4-FFF2-40B4-BE49-F238E27FC236}">
                <a16:creationId xmlns:a16="http://schemas.microsoft.com/office/drawing/2014/main" id="{F263616A-43FD-7C4E-A026-49E1F19B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36139"/>
            <a:ext cx="2435986" cy="293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A5CBD1-DBAC-3A44-AB9C-860B451A589D}"/>
              </a:ext>
            </a:extLst>
          </p:cNvPr>
          <p:cNvSpPr txBox="1"/>
          <p:nvPr/>
        </p:nvSpPr>
        <p:spPr>
          <a:xfrm>
            <a:off x="8340050" y="3665313"/>
            <a:ext cx="78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Z=AB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C82569-6363-5346-8EB8-4A54E5640105}"/>
              </a:ext>
            </a:extLst>
          </p:cNvPr>
          <p:cNvCxnSpPr/>
          <p:nvPr/>
        </p:nvCxnSpPr>
        <p:spPr>
          <a:xfrm>
            <a:off x="8639059" y="3733800"/>
            <a:ext cx="2763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82373D-8735-1F4A-9747-67986824173C}"/>
              </a:ext>
            </a:extLst>
          </p:cNvPr>
          <p:cNvCxnSpPr/>
          <p:nvPr/>
        </p:nvCxnSpPr>
        <p:spPr>
          <a:xfrm>
            <a:off x="8610600" y="1219200"/>
            <a:ext cx="2763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57D6D4-EE75-7244-A0E3-1128C4F50D82}"/>
              </a:ext>
            </a:extLst>
          </p:cNvPr>
          <p:cNvSpPr txBox="1"/>
          <p:nvPr/>
        </p:nvSpPr>
        <p:spPr>
          <a:xfrm>
            <a:off x="8450090" y="1219200"/>
            <a:ext cx="84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= V</a:t>
            </a:r>
            <a:r>
              <a:rPr lang="en-US" sz="1600" baseline="-25000" dirty="0"/>
              <a:t>in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96879"/>
            <a:ext cx="5326301" cy="1946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4983163"/>
          </a:xfrm>
        </p:spPr>
        <p:txBody>
          <a:bodyPr>
            <a:normAutofit/>
          </a:bodyPr>
          <a:lstStyle/>
          <a:p>
            <a:r>
              <a:rPr lang="en-US" sz="2400" dirty="0"/>
              <a:t>Intel Core i7 packs 731 million transistors in 263mm</a:t>
            </a:r>
            <a:r>
              <a:rPr lang="en-US" sz="2400" baseline="30000" dirty="0"/>
              <a:t>2</a:t>
            </a:r>
            <a:r>
              <a:rPr lang="en-US" sz="2400" dirty="0"/>
              <a:t> and costs $few hundred (~25k transistors per penny)</a:t>
            </a:r>
          </a:p>
          <a:p>
            <a:pPr lvl="1"/>
            <a:r>
              <a:rPr lang="en-US" sz="2000" dirty="0"/>
              <a:t>Old data, 3.2 billion on the same die now : </a:t>
            </a:r>
            <a:r>
              <a:rPr lang="en-US" sz="2000" dirty="0">
                <a:hlinkClick r:id="rId3"/>
              </a:rPr>
              <a:t>https://en.wikipedia.org/wiki/Transistor_count</a:t>
            </a:r>
            <a:r>
              <a:rPr lang="en-US" sz="20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33562" t="18668" b="24935"/>
          <a:stretch>
            <a:fillRect/>
          </a:stretch>
        </p:blipFill>
        <p:spPr>
          <a:xfrm>
            <a:off x="5181600" y="4308722"/>
            <a:ext cx="4006850" cy="2549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l="10727" t="24212" r="15091" b="15616"/>
          <a:stretch>
            <a:fillRect/>
          </a:stretch>
        </p:blipFill>
        <p:spPr>
          <a:xfrm>
            <a:off x="152400" y="4308722"/>
            <a:ext cx="4952882" cy="25492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EA209AEA-8750-5242-9D05-256C2523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419100"/>
            <a:ext cx="81407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C41F83-E8AC-0842-8842-DDBDF0225D2A}"/>
              </a:ext>
            </a:extLst>
          </p:cNvPr>
          <p:cNvSpPr txBox="1"/>
          <p:nvPr/>
        </p:nvSpPr>
        <p:spPr>
          <a:xfrm>
            <a:off x="5791200" y="37338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10/21 – M1Pro = 33.7B transistors at 5nm</a:t>
            </a:r>
          </a:p>
          <a:p>
            <a:r>
              <a:rPr lang="en-US" dirty="0"/>
              <a:t>M1Max = 57B</a:t>
            </a:r>
          </a:p>
          <a:p>
            <a:r>
              <a:rPr lang="en-US" dirty="0"/>
              <a:t>M1Ultra = 114B</a:t>
            </a:r>
          </a:p>
          <a:p>
            <a:endParaRPr lang="en-US" dirty="0"/>
          </a:p>
          <a:p>
            <a:r>
              <a:rPr lang="en-US" dirty="0"/>
              <a:t>6/22 – M2 Pro = 40B @ 5nm</a:t>
            </a:r>
          </a:p>
          <a:p>
            <a:r>
              <a:rPr lang="en-US" dirty="0"/>
              <a:t>M2 Pro Max = 67B @ 5nm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7473D-2CCC-3A0D-4E6A-F518F35AF92F}"/>
              </a:ext>
            </a:extLst>
          </p:cNvPr>
          <p:cNvSpPr txBox="1"/>
          <p:nvPr/>
        </p:nvSpPr>
        <p:spPr>
          <a:xfrm>
            <a:off x="502542" y="6438900"/>
            <a:ext cx="8140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hlinkClick r:id="rId3"/>
              </a:rPr>
              <a:t>https://en.wikipedia.org/wiki/Moore%27s_law#Recent_trends</a:t>
            </a:r>
            <a:r>
              <a:rPr lang="en-US" sz="1800" dirty="0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>
            <a:extLst>
              <a:ext uri="{FF2B5EF4-FFF2-40B4-BE49-F238E27FC236}">
                <a16:creationId xmlns:a16="http://schemas.microsoft.com/office/drawing/2014/main" id="{A214F2B9-3A0B-DE43-B0F0-54B482EF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0"/>
            <a:ext cx="6351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7AB6C-97CD-F042-BCBB-F441E6688598}"/>
              </a:ext>
            </a:extLst>
          </p:cNvPr>
          <p:cNvSpPr txBox="1"/>
          <p:nvPr/>
        </p:nvSpPr>
        <p:spPr>
          <a:xfrm>
            <a:off x="7010400" y="846138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watts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DB667-4E46-7D44-A977-1BAF0B9164D0}"/>
              </a:ext>
            </a:extLst>
          </p:cNvPr>
          <p:cNvSpPr txBox="1"/>
          <p:nvPr/>
        </p:nvSpPr>
        <p:spPr>
          <a:xfrm>
            <a:off x="5521842" y="1058789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125 watts</a:t>
            </a:r>
          </a:p>
        </p:txBody>
      </p:sp>
    </p:spTree>
    <p:extLst>
      <p:ext uri="{BB962C8B-B14F-4D97-AF65-F5344CB8AC3E}">
        <p14:creationId xmlns:p14="http://schemas.microsoft.com/office/powerpoint/2010/main" val="1669462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1542"/>
            <a:ext cx="8153400" cy="53777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Transistor dimension evolution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C0C3CA-FAF1-D94D-9229-055792189F4C}"/>
              </a:ext>
            </a:extLst>
          </p:cNvPr>
          <p:cNvSpPr/>
          <p:nvPr/>
        </p:nvSpPr>
        <p:spPr>
          <a:xfrm>
            <a:off x="6757794" y="6503858"/>
            <a:ext cx="228600" cy="228600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C8BBCB-A0FB-0B4B-9106-05839E507E0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400800" y="6019800"/>
            <a:ext cx="390472" cy="5175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32CA265-EAF3-1744-9931-27F43EB3E384}"/>
              </a:ext>
            </a:extLst>
          </p:cNvPr>
          <p:cNvSpPr txBox="1"/>
          <p:nvPr/>
        </p:nvSpPr>
        <p:spPr>
          <a:xfrm>
            <a:off x="7148266" y="643349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M1 = 5nm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81542"/>
            <a:ext cx="8153400" cy="53777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Transistor dimension 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EE987-80FD-9141-BE97-1A514542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" y="1517729"/>
            <a:ext cx="8999174" cy="5105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782DD35-A30A-EA43-8A1B-4819C4760E92}"/>
              </a:ext>
            </a:extLst>
          </p:cNvPr>
          <p:cNvSpPr/>
          <p:nvPr/>
        </p:nvSpPr>
        <p:spPr>
          <a:xfrm>
            <a:off x="8445464" y="1106736"/>
            <a:ext cx="228600" cy="228600"/>
          </a:xfrm>
          <a:prstGeom prst="ellipse">
            <a:avLst/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8F775C-10D8-EC41-AFC2-9609B4D41671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7356662" y="1301858"/>
            <a:ext cx="1122280" cy="9298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B13145-34E9-0840-A161-D9A224FBA63E}"/>
              </a:ext>
            </a:extLst>
          </p:cNvPr>
          <p:cNvSpPr txBox="1"/>
          <p:nvPr/>
        </p:nvSpPr>
        <p:spPr>
          <a:xfrm>
            <a:off x="7763431" y="932575"/>
            <a:ext cx="838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0B0F0"/>
                </a:solidFill>
              </a:rPr>
              <a:t>TSMC</a:t>
            </a:r>
          </a:p>
          <a:p>
            <a:pPr algn="r"/>
            <a:r>
              <a:rPr lang="en-US" b="1" dirty="0">
                <a:solidFill>
                  <a:srgbClr val="00B0F0"/>
                </a:solidFill>
              </a:rPr>
              <a:t>5nm</a:t>
            </a: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171.3</a:t>
            </a:r>
          </a:p>
        </p:txBody>
      </p:sp>
    </p:spTree>
    <p:extLst>
      <p:ext uri="{BB962C8B-B14F-4D97-AF65-F5344CB8AC3E}">
        <p14:creationId xmlns:p14="http://schemas.microsoft.com/office/powerpoint/2010/main" val="313345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5422"/>
            <a:ext cx="8991600" cy="6653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Diminishing returns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13E60E-6A57-ED42-95B9-FBE749B78F32}"/>
              </a:ext>
            </a:extLst>
          </p:cNvPr>
          <p:cNvCxnSpPr>
            <a:cxnSpLocks/>
          </p:cNvCxnSpPr>
          <p:nvPr/>
        </p:nvCxnSpPr>
        <p:spPr>
          <a:xfrm>
            <a:off x="8513379" y="6111766"/>
            <a:ext cx="4020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4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FC33-7F61-EF4B-A593-ADBF36B1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future??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2D7C-81D0-3A4A-A1A2-909EC997C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term, Moore’s law is hanging on:	</a:t>
            </a:r>
          </a:p>
          <a:p>
            <a:pPr lvl="1"/>
            <a:r>
              <a:rPr lang="en-US" dirty="0">
                <a:hlinkClick r:id="rId2"/>
              </a:rPr>
              <a:t>https://sparrowsnews.com/2020/07/13/tsmc-2nm-process/</a:t>
            </a:r>
            <a:r>
              <a:rPr lang="en-US" dirty="0"/>
              <a:t> </a:t>
            </a:r>
          </a:p>
          <a:p>
            <a:r>
              <a:rPr lang="en-US" dirty="0"/>
              <a:t>Not just in electronics, we have to expect the future won’t be like the past … </a:t>
            </a:r>
          </a:p>
          <a:p>
            <a:r>
              <a:rPr lang="en-US" dirty="0"/>
              <a:t>Change can occur smoothly or in jumps …</a:t>
            </a:r>
          </a:p>
          <a:p>
            <a:r>
              <a:rPr lang="en-US" dirty="0"/>
              <a:t>We live in interesting times … </a:t>
            </a:r>
          </a:p>
        </p:txBody>
      </p:sp>
    </p:spTree>
    <p:extLst>
      <p:ext uri="{BB962C8B-B14F-4D97-AF65-F5344CB8AC3E}">
        <p14:creationId xmlns:p14="http://schemas.microsoft.com/office/powerpoint/2010/main" val="33576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ESD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/>
          </a:bodyPr>
          <a:lstStyle/>
          <a:p>
            <a:r>
              <a:rPr lang="en-US" sz="2400" dirty="0" err="1"/>
              <a:t>FETs</a:t>
            </a:r>
            <a:r>
              <a:rPr lang="en-US" sz="2400" dirty="0"/>
              <a:t> design makes them extremely sensitive to static electricity</a:t>
            </a:r>
          </a:p>
          <a:p>
            <a:pPr lvl="1"/>
            <a:r>
              <a:rPr lang="en-US" sz="2000" dirty="0"/>
              <a:t>Discharge from your finger on a gate can easily and invisibly destroy the device</a:t>
            </a:r>
          </a:p>
          <a:p>
            <a:r>
              <a:rPr lang="en-US" sz="2400" dirty="0"/>
              <a:t>Always discharge static electricity from your body and tools through a low Z ground (and avoid charging up)</a:t>
            </a:r>
          </a:p>
          <a:p>
            <a:r>
              <a:rPr lang="en-US" sz="2400" dirty="0"/>
              <a:t>Keep a hand touching the chassis</a:t>
            </a:r>
          </a:p>
          <a:p>
            <a:r>
              <a:rPr lang="en-US" sz="2400" dirty="0"/>
              <a:t>Touch chassis before touching parts</a:t>
            </a:r>
          </a:p>
          <a:p>
            <a:r>
              <a:rPr lang="en-US" sz="2400" dirty="0"/>
              <a:t>Keep parts in conductive bags, conductive foam, or tin foil</a:t>
            </a:r>
          </a:p>
          <a:p>
            <a:r>
              <a:rPr lang="en-US" sz="2400" dirty="0"/>
              <a:t>Use grounded soldering iron and solder (Note: float iron if soldering “hot” circuits.</a:t>
            </a:r>
          </a:p>
          <a:p>
            <a:r>
              <a:rPr lang="en-US" sz="2400" dirty="0"/>
              <a:t>Wear a grounded wrist strap</a:t>
            </a:r>
          </a:p>
          <a:p>
            <a:r>
              <a:rPr lang="en-US" sz="2400" dirty="0"/>
              <a:t>Be extra careful when the Santa Ana winds are blowing</a:t>
            </a:r>
          </a:p>
          <a:p>
            <a:r>
              <a:rPr lang="en-US" sz="2400" dirty="0"/>
              <a:t>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4 Important 1 transistor circuits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58113" cy="2133600"/>
          </a:xfrm>
        </p:spPr>
        <p:txBody>
          <a:bodyPr/>
          <a:lstStyle/>
          <a:p>
            <a:pPr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</a:rPr>
              <a:t>Fixing or floating various terminals gives various circuit properties (and a whole lot to remember and get confused about)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2770188" y="33909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3173413" y="3206750"/>
            <a:ext cx="6365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3255963" y="4743450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2617788" y="39862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20488" name="Picture 7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4724400" y="330993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TextBox 8"/>
          <p:cNvSpPr txBox="1">
            <a:spLocks noChangeArrowheads="1"/>
          </p:cNvSpPr>
          <p:nvPr/>
        </p:nvSpPr>
        <p:spPr bwMode="auto">
          <a:xfrm>
            <a:off x="5127625" y="3125788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90" name="TextBox 10"/>
          <p:cNvSpPr txBox="1">
            <a:spLocks noChangeArrowheads="1"/>
          </p:cNvSpPr>
          <p:nvPr/>
        </p:nvSpPr>
        <p:spPr bwMode="auto">
          <a:xfrm>
            <a:off x="4267200" y="3908425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pic>
        <p:nvPicPr>
          <p:cNvPr id="20491" name="Picture 11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6400800" y="3290888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2" name="TextBox 12"/>
          <p:cNvSpPr txBox="1">
            <a:spLocks noChangeArrowheads="1"/>
          </p:cNvSpPr>
          <p:nvPr/>
        </p:nvSpPr>
        <p:spPr bwMode="auto">
          <a:xfrm>
            <a:off x="6831013" y="2497138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306513" y="5635625"/>
            <a:ext cx="800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Switch</a:t>
            </a:r>
          </a:p>
        </p:txBody>
      </p:sp>
      <p:sp>
        <p:nvSpPr>
          <p:cNvPr id="20494" name="TextBox 14"/>
          <p:cNvSpPr txBox="1">
            <a:spLocks noChangeArrowheads="1"/>
          </p:cNvSpPr>
          <p:nvPr/>
        </p:nvSpPr>
        <p:spPr bwMode="auto">
          <a:xfrm>
            <a:off x="6248400" y="3895725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pic>
        <p:nvPicPr>
          <p:cNvPr id="20495" name="Picture 15"/>
          <p:cNvPicPr>
            <a:picLocks noChangeAspect="1"/>
          </p:cNvPicPr>
          <p:nvPr/>
        </p:nvPicPr>
        <p:blipFill>
          <a:blip r:embed="rId2"/>
          <a:srcRect l="6436" r="63861"/>
          <a:stretch>
            <a:fillRect/>
          </a:stretch>
        </p:blipFill>
        <p:spPr bwMode="auto">
          <a:xfrm>
            <a:off x="1246188" y="3403600"/>
            <a:ext cx="860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6" name="TextBox 16"/>
          <p:cNvSpPr txBox="1">
            <a:spLocks noChangeArrowheads="1"/>
          </p:cNvSpPr>
          <p:nvPr/>
        </p:nvSpPr>
        <p:spPr bwMode="auto">
          <a:xfrm>
            <a:off x="1649413" y="3219450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497" name="TextBox 17"/>
          <p:cNvSpPr txBox="1">
            <a:spLocks noChangeArrowheads="1"/>
          </p:cNvSpPr>
          <p:nvPr/>
        </p:nvSpPr>
        <p:spPr bwMode="auto">
          <a:xfrm>
            <a:off x="1649413" y="4724400"/>
            <a:ext cx="636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20498" name="TextBox 18"/>
          <p:cNvSpPr txBox="1">
            <a:spLocks noChangeArrowheads="1"/>
          </p:cNvSpPr>
          <p:nvPr/>
        </p:nvSpPr>
        <p:spPr bwMode="auto">
          <a:xfrm>
            <a:off x="457200" y="3998913"/>
            <a:ext cx="358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in</a:t>
            </a:r>
          </a:p>
        </p:txBody>
      </p:sp>
      <p:sp>
        <p:nvSpPr>
          <p:cNvPr id="20499" name="TextBox 19"/>
          <p:cNvSpPr txBox="1">
            <a:spLocks noChangeArrowheads="1"/>
          </p:cNvSpPr>
          <p:nvPr/>
        </p:nvSpPr>
        <p:spPr bwMode="auto">
          <a:xfrm>
            <a:off x="2770188" y="5635625"/>
            <a:ext cx="993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Follower</a:t>
            </a:r>
          </a:p>
        </p:txBody>
      </p:sp>
      <p:sp>
        <p:nvSpPr>
          <p:cNvPr id="20500" name="TextBox 20"/>
          <p:cNvSpPr txBox="1">
            <a:spLocks noChangeArrowheads="1"/>
          </p:cNvSpPr>
          <p:nvPr/>
        </p:nvSpPr>
        <p:spPr bwMode="auto">
          <a:xfrm>
            <a:off x="4538663" y="5635625"/>
            <a:ext cx="2135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Current source (sink)</a:t>
            </a:r>
          </a:p>
        </p:txBody>
      </p:sp>
      <p:pic>
        <p:nvPicPr>
          <p:cNvPr id="20501" name="Picture 21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5219700" y="447675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2" name="Picture 22"/>
          <p:cNvPicPr>
            <a:picLocks noChangeAspect="1"/>
          </p:cNvPicPr>
          <p:nvPr/>
        </p:nvPicPr>
        <p:blipFill>
          <a:blip r:embed="rId3"/>
          <a:srcRect l="62000" t="9222" r="14000" b="32001"/>
          <a:stretch>
            <a:fillRect/>
          </a:stretch>
        </p:blipFill>
        <p:spPr bwMode="auto">
          <a:xfrm>
            <a:off x="6896100" y="2905125"/>
            <a:ext cx="4572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3" name="TextBox 23"/>
          <p:cNvSpPr txBox="1">
            <a:spLocks noChangeArrowheads="1"/>
          </p:cNvSpPr>
          <p:nvPr/>
        </p:nvSpPr>
        <p:spPr bwMode="auto">
          <a:xfrm>
            <a:off x="6705600" y="5635625"/>
            <a:ext cx="10477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Calibri" pitchFamily="-1" charset="0"/>
              </a:rPr>
              <a:t>Amplifier</a:t>
            </a:r>
          </a:p>
        </p:txBody>
      </p:sp>
      <p:pic>
        <p:nvPicPr>
          <p:cNvPr id="20504" name="Picture 24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>
            <a:off x="6896100" y="4459288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5" name="Picture 25"/>
          <p:cNvPicPr>
            <a:picLocks noChangeAspect="1"/>
          </p:cNvPicPr>
          <p:nvPr/>
        </p:nvPicPr>
        <p:blipFill>
          <a:blip r:embed="rId3"/>
          <a:srcRect l="62000" t="9222" r="14000" b="26698"/>
          <a:stretch>
            <a:fillRect/>
          </a:stretch>
        </p:blipFill>
        <p:spPr bwMode="auto">
          <a:xfrm rot="5400000">
            <a:off x="952500" y="3789363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>
            <a:stCxn id="23" idx="2"/>
          </p:cNvCxnSpPr>
          <p:nvPr/>
        </p:nvCxnSpPr>
        <p:spPr>
          <a:xfrm rot="16200000" flipH="1">
            <a:off x="7434263" y="3362325"/>
            <a:ext cx="1587" cy="620713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07" name="TextBox 28"/>
          <p:cNvSpPr txBox="1">
            <a:spLocks noChangeArrowheads="1"/>
          </p:cNvSpPr>
          <p:nvPr/>
        </p:nvSpPr>
        <p:spPr bwMode="auto">
          <a:xfrm>
            <a:off x="7710488" y="3463925"/>
            <a:ext cx="50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out</a:t>
            </a:r>
          </a:p>
        </p:txBody>
      </p:sp>
      <p:sp>
        <p:nvSpPr>
          <p:cNvPr id="20508" name="TextBox 29"/>
          <p:cNvSpPr txBox="1">
            <a:spLocks noChangeArrowheads="1"/>
          </p:cNvSpPr>
          <p:nvPr/>
        </p:nvSpPr>
        <p:spPr bwMode="auto">
          <a:xfrm>
            <a:off x="6831013" y="5116513"/>
            <a:ext cx="6365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46188" y="4475163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70188" y="4492625"/>
            <a:ext cx="506412" cy="30797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400" y="4387850"/>
            <a:ext cx="506413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8100" y="4387850"/>
            <a:ext cx="508000" cy="30638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513" name="TextBox 9"/>
          <p:cNvSpPr txBox="1">
            <a:spLocks noChangeArrowheads="1"/>
          </p:cNvSpPr>
          <p:nvPr/>
        </p:nvSpPr>
        <p:spPr bwMode="auto">
          <a:xfrm>
            <a:off x="5181600" y="5148263"/>
            <a:ext cx="636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322750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FET’s</a:t>
            </a:r>
            <a:r>
              <a:rPr lang="en-US" sz="2400" dirty="0"/>
              <a:t> can do what </a:t>
            </a:r>
            <a:r>
              <a:rPr lang="en-US" sz="2400" dirty="0" err="1"/>
              <a:t>BJTs</a:t>
            </a:r>
            <a:r>
              <a:rPr lang="en-US" sz="2400" dirty="0"/>
              <a:t> do, and in some ways do it better</a:t>
            </a:r>
          </a:p>
          <a:p>
            <a:r>
              <a:rPr lang="en-US" sz="2400" dirty="0"/>
              <a:t>While </a:t>
            </a:r>
            <a:r>
              <a:rPr lang="en-US" sz="2400" dirty="0" err="1"/>
              <a:t>BJTs</a:t>
            </a:r>
            <a:r>
              <a:rPr lang="en-US" sz="2400" dirty="0"/>
              <a:t> are common as discrete devices, </a:t>
            </a:r>
            <a:r>
              <a:rPr lang="en-US" sz="2400" dirty="0" err="1"/>
              <a:t>FETs</a:t>
            </a:r>
            <a:r>
              <a:rPr lang="en-US" sz="2400" dirty="0"/>
              <a:t> and CMOS in particular dominate very large scale integrated circuits (VLSI)</a:t>
            </a:r>
          </a:p>
          <a:p>
            <a:r>
              <a:rPr lang="en-US" sz="2400" dirty="0"/>
              <a:t>CMOS is very energy-efficient because it only draws current during switching</a:t>
            </a:r>
          </a:p>
          <a:p>
            <a:pPr lvl="1"/>
            <a:r>
              <a:rPr lang="en-US" sz="2000" dirty="0"/>
              <a:t>This is the sinew of all our CPUs, GPUS, and computers, and whole families of integrated circuits</a:t>
            </a:r>
          </a:p>
          <a:p>
            <a:pPr lvl="1"/>
            <a:r>
              <a:rPr lang="en-US" sz="2000" dirty="0"/>
              <a:t>Welcome to the digital abstraction: CMOS FETs in 2 saturation states representing Boolean logic states of 0 and 1</a:t>
            </a:r>
          </a:p>
          <a:p>
            <a:r>
              <a:rPr lang="en-US" sz="2400" dirty="0"/>
              <a:t>Use care to eliminate ESD in </a:t>
            </a:r>
            <a:r>
              <a:rPr lang="en-US" sz="2400" dirty="0" err="1"/>
              <a:t>FETs</a:t>
            </a: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Feedback LED regulator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Times New Roman" panose="02020603050405020304" pitchFamily="18" charset="0"/>
                <a:ea typeface="ＭＳ Ｐゴシック" pitchFamily="-1" charset="-128"/>
                <a:cs typeface="Times New Roman" panose="02020603050405020304" pitchFamily="18" charset="0"/>
              </a:rPr>
              <a:t>Feedback is one the most important concepts in electronics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440B0-D525-B3BF-A304-8B0E7854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07" y="4114800"/>
            <a:ext cx="4483596" cy="26971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D9647C-D520-A9D4-ABFA-A763A1B14BEF}"/>
              </a:ext>
            </a:extLst>
          </p:cNvPr>
          <p:cNvSpPr/>
          <p:nvPr/>
        </p:nvSpPr>
        <p:spPr>
          <a:xfrm>
            <a:off x="4572000" y="38100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676400"/>
            <a:ext cx="79248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D5 connects to an Arduino PWM output, which turns on the MOSFET Q2 when V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&gt;~2.5V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Turning on Q2 makes 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&lt;~ 0.8</a:t>
            </a:r>
            <a:r>
              <a:rPr lang="en-US" sz="2000" dirty="0">
                <a:latin typeface="Symbol" pitchFamily="2" charset="2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resulting in a current through the LED D1 and R3.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0.6V/R3, the BJT Q1 begins conducting, pulling current from D5 through R1, thereby lowering V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V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D5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-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*10k.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When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drops to ~2.5V, Q2 increases its R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lowering 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 …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is achieved via this negative feedback for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D1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0.6V/2</a:t>
            </a:r>
            <a:r>
              <a:rPr lang="en-US" sz="2000" dirty="0">
                <a:latin typeface="Symbol" pitchFamily="2" charset="2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300mA (this is a high-power LED).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the 10k and 4.7uf on right side do? 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didn’t V (at the top) matter?</a:t>
            </a: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-1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71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Feedback current regulator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z="2000" dirty="0">
                <a:latin typeface="Times New Roman" panose="02020603050405020304" pitchFamily="18" charset="0"/>
                <a:ea typeface="ＭＳ Ｐゴシック" pitchFamily="-1" charset="-128"/>
                <a:cs typeface="Times New Roman" panose="02020603050405020304" pitchFamily="18" charset="0"/>
              </a:rPr>
              <a:t>Arduino program swept through PWM values, measuring average current on A0</a:t>
            </a:r>
          </a:p>
          <a:p>
            <a:pPr eaLnBrk="1" hangingPunct="1"/>
            <a:r>
              <a:rPr lang="en-US" sz="2000" dirty="0">
                <a:latin typeface="Times New Roman" panose="02020603050405020304" pitchFamily="18" charset="0"/>
                <a:ea typeface="ＭＳ Ｐゴシック" pitchFamily="-1" charset="-128"/>
                <a:cs typeface="Times New Roman" panose="02020603050405020304" pitchFamily="18" charset="0"/>
              </a:rPr>
              <a:t>A0 &lt; 1 ADU for PWM &lt; 10, so I measured by hand, with a 4.5-digit DMM</a:t>
            </a:r>
          </a:p>
          <a:p>
            <a:pPr marL="0" indent="0" eaLnBrk="1" hangingPunct="1">
              <a:buNone/>
            </a:pPr>
            <a:r>
              <a:rPr lang="en-US" sz="2000" dirty="0">
                <a:latin typeface="Times New Roman" panose="02020603050405020304" pitchFamily="18" charset="0"/>
                <a:ea typeface="ＭＳ Ｐゴシック" pitchFamily="-1" charset="-128"/>
                <a:cs typeface="Times New Roman" panose="02020603050405020304" pitchFamily="18" charset="0"/>
                <a:sym typeface="Wingdings" pitchFamily="2" charset="2"/>
              </a:rPr>
              <a:t> Able to vary LED current from ~ 5</a:t>
            </a:r>
            <a:r>
              <a:rPr lang="en-US" sz="2000" dirty="0">
                <a:latin typeface="Symbol" pitchFamily="2" charset="2"/>
                <a:ea typeface="ＭＳ Ｐゴシック" pitchFamily="-1" charset="-128"/>
                <a:cs typeface="Times New Roman" panose="02020603050405020304" pitchFamily="18" charset="0"/>
                <a:sym typeface="Wingdings" pitchFamily="2" charset="2"/>
              </a:rPr>
              <a:t>m</a:t>
            </a:r>
            <a:r>
              <a:rPr lang="en-US" sz="2000" dirty="0">
                <a:latin typeface="Times New Roman" panose="02020603050405020304" pitchFamily="18" charset="0"/>
                <a:ea typeface="ＭＳ Ｐゴシック" pitchFamily="-1" charset="-128"/>
                <a:cs typeface="Times New Roman" panose="02020603050405020304" pitchFamily="18" charset="0"/>
                <a:sym typeface="Wingdings" pitchFamily="2" charset="2"/>
              </a:rPr>
              <a:t>A – 500mA with PWM = 1-255!!</a:t>
            </a:r>
            <a:endParaRPr lang="en-US" sz="2000" dirty="0">
              <a:latin typeface="Times New Roman" panose="02020603050405020304" pitchFamily="18" charset="0"/>
              <a:ea typeface="ＭＳ Ｐゴシック" pitchFamily="-1" charset="-128"/>
              <a:cs typeface="Times New Roman" panose="02020603050405020304" pitchFamily="18" charset="0"/>
            </a:endParaRPr>
          </a:p>
          <a:p>
            <a:pPr eaLnBrk="1" hangingPunct="1"/>
            <a:endParaRPr lang="en-US" sz="2000" dirty="0">
              <a:latin typeface="Times New Roman" panose="02020603050405020304" pitchFamily="18" charset="0"/>
              <a:ea typeface="ＭＳ Ｐゴシック" pitchFamily="-1" charset="-128"/>
              <a:cs typeface="Times New Roman" panose="02020603050405020304" pitchFamily="18" charset="0"/>
            </a:endParaRPr>
          </a:p>
          <a:p>
            <a:pPr eaLnBrk="1" hangingPunct="1"/>
            <a:endParaRPr lang="en-US" sz="2000" dirty="0">
              <a:latin typeface="Times New Roman" panose="02020603050405020304" pitchFamily="18" charset="0"/>
              <a:ea typeface="ＭＳ Ｐゴシック" pitchFamily="-1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440B0-D525-B3BF-A304-8B0E7854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07" y="4114800"/>
            <a:ext cx="4483596" cy="26971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D9647C-D520-A9D4-ABFA-A763A1B14BEF}"/>
              </a:ext>
            </a:extLst>
          </p:cNvPr>
          <p:cNvSpPr/>
          <p:nvPr/>
        </p:nvSpPr>
        <p:spPr>
          <a:xfrm>
            <a:off x="4572000" y="38100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708D0-9616-51A8-47BB-518F1B90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1" y="3047999"/>
            <a:ext cx="4545106" cy="36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9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61A6-0F28-EB40-9279-F0A7ADF0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6CF5-10A5-5943-AA37-D55074ACA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Like with an LED, always use a series resistor (or other mechanism) to limit a BJT’s base current</a:t>
            </a:r>
          </a:p>
          <a:p>
            <a:pPr lvl="1"/>
            <a:r>
              <a:rPr lang="en-US" sz="2000" dirty="0"/>
              <a:t>That resistor also enables easy </a:t>
            </a:r>
            <a:r>
              <a:rPr lang="en-US" sz="2000" u="sng" dirty="0"/>
              <a:t>measurement</a:t>
            </a:r>
            <a:r>
              <a:rPr lang="en-US" sz="2000" dirty="0"/>
              <a:t> of </a:t>
            </a:r>
            <a:r>
              <a:rPr lang="en-US" sz="2000" dirty="0" err="1"/>
              <a:t>i</a:t>
            </a:r>
            <a:r>
              <a:rPr lang="en-US" sz="2000" baseline="-25000" dirty="0" err="1"/>
              <a:t>b</a:t>
            </a:r>
            <a:endParaRPr lang="en-US" sz="2000" baseline="-25000" dirty="0"/>
          </a:p>
          <a:p>
            <a:pPr lvl="1"/>
            <a:r>
              <a:rPr lang="en-US" sz="2000" dirty="0"/>
              <a:t>You can’t easily tell the state of the </a:t>
            </a:r>
            <a:br>
              <a:rPr lang="en-US" sz="2000" dirty="0"/>
            </a:br>
            <a:r>
              <a:rPr lang="en-US" sz="2000" dirty="0"/>
              <a:t>transistor by measuring base voltage … </a:t>
            </a:r>
            <a:br>
              <a:rPr lang="en-US" sz="2000" dirty="0"/>
            </a:br>
            <a:r>
              <a:rPr lang="en-US" sz="2000" dirty="0"/>
              <a:t>E.g., for the 2N3904, V</a:t>
            </a:r>
            <a:r>
              <a:rPr lang="en-US" sz="2000" baseline="-25000" dirty="0"/>
              <a:t>BE </a:t>
            </a:r>
            <a:r>
              <a:rPr lang="en-US" sz="2000" dirty="0"/>
              <a:t>hardly changes </a:t>
            </a:r>
            <a:br>
              <a:rPr lang="en-US" sz="2000" dirty="0"/>
            </a:br>
            <a:r>
              <a:rPr lang="en-US" sz="2000" dirty="0"/>
              <a:t>(~.65-.7) as </a:t>
            </a:r>
            <a:r>
              <a:rPr lang="en-US" sz="2000" dirty="0" err="1"/>
              <a:t>Ic</a:t>
            </a:r>
            <a:r>
              <a:rPr lang="en-US" sz="2000" dirty="0"/>
              <a:t> changes from 1-10mA</a:t>
            </a:r>
          </a:p>
          <a:p>
            <a:r>
              <a:rPr lang="en-US" sz="2400" dirty="0"/>
              <a:t>BJT’s are </a:t>
            </a:r>
            <a:r>
              <a:rPr lang="en-US" sz="2400" i="1" dirty="0"/>
              <a:t>current devices: </a:t>
            </a:r>
            <a:r>
              <a:rPr lang="en-US" sz="2400" i="1" dirty="0" err="1"/>
              <a:t>i</a:t>
            </a:r>
            <a:r>
              <a:rPr lang="en-US" sz="2400" i="1" baseline="-25000" dirty="0" err="1"/>
              <a:t>B</a:t>
            </a:r>
            <a:r>
              <a:rPr lang="en-US" sz="2400" i="1" dirty="0"/>
              <a:t> controls </a:t>
            </a:r>
            <a:r>
              <a:rPr lang="en-US" sz="2400" i="1" dirty="0" err="1"/>
              <a:t>i</a:t>
            </a:r>
            <a:r>
              <a:rPr lang="en-US" sz="2400" i="1" baseline="-25000" dirty="0" err="1"/>
              <a:t>C</a:t>
            </a:r>
            <a:endParaRPr lang="en-US" sz="2400" i="1" baseline="-25000" dirty="0"/>
          </a:p>
          <a:p>
            <a:r>
              <a:rPr lang="en-US" sz="2400" i="1" dirty="0"/>
              <a:t>External </a:t>
            </a:r>
            <a:r>
              <a:rPr lang="en-US" sz="2400" i="1" dirty="0" err="1"/>
              <a:t>Rc</a:t>
            </a:r>
            <a:r>
              <a:rPr lang="en-US" sz="2400" i="1" dirty="0"/>
              <a:t> </a:t>
            </a:r>
            <a:r>
              <a:rPr lang="en-US" sz="2400" dirty="0"/>
              <a:t>often limits </a:t>
            </a:r>
            <a:r>
              <a:rPr lang="en-US" sz="2400" dirty="0" err="1"/>
              <a:t>i</a:t>
            </a:r>
            <a:r>
              <a:rPr lang="en-US" sz="2400" i="1" baseline="-25000" dirty="0" err="1"/>
              <a:t>C</a:t>
            </a:r>
            <a:r>
              <a:rPr lang="en-US" sz="2400" dirty="0"/>
              <a:t> &lt; </a:t>
            </a:r>
            <a:r>
              <a:rPr lang="en-US" sz="2400" dirty="0" err="1"/>
              <a:t>h</a:t>
            </a:r>
            <a:r>
              <a:rPr lang="en-US" sz="2400" baseline="-25000" dirty="0" err="1"/>
              <a:t>fe</a:t>
            </a:r>
            <a:r>
              <a:rPr lang="en-US" sz="2400" dirty="0" err="1"/>
              <a:t>i</a:t>
            </a:r>
            <a:r>
              <a:rPr lang="en-US" sz="2400" i="1" baseline="-25000" dirty="0" err="1"/>
              <a:t>B</a:t>
            </a:r>
            <a:endParaRPr lang="en-US" sz="2400" i="1" dirty="0"/>
          </a:p>
          <a:p>
            <a:r>
              <a:rPr lang="en-US" sz="2400" dirty="0"/>
              <a:t>FETs are controlled by gate </a:t>
            </a:r>
            <a:r>
              <a:rPr lang="en-US" sz="2400" i="1" dirty="0"/>
              <a:t>voltage; </a:t>
            </a:r>
            <a:br>
              <a:rPr lang="en-US" sz="2400" i="1" dirty="0"/>
            </a:br>
            <a:r>
              <a:rPr lang="en-US" sz="2400" dirty="0"/>
              <a:t>gate current is practically zero</a:t>
            </a:r>
          </a:p>
          <a:p>
            <a:pPr lvl="1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51CE6-8A03-004B-B0F9-259EA391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895600"/>
            <a:ext cx="3124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07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89EC-37DC-ED47-80B4-7B20484D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CdS</a:t>
            </a:r>
            <a:r>
              <a:rPr lang="en-US" dirty="0"/>
              <a:t> photoresistors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2E4F-1315-6D4C-85AE-672E63869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Among your components are some </a:t>
            </a:r>
            <a:r>
              <a:rPr lang="en-US" sz="2000" dirty="0" err="1"/>
              <a:t>CdS</a:t>
            </a:r>
            <a:r>
              <a:rPr lang="en-US" sz="2000" dirty="0"/>
              <a:t> photoresistors</a:t>
            </a:r>
            <a:r>
              <a:rPr lang="en-US" sz="2000" baseline="30000" dirty="0"/>
              <a:t>1</a:t>
            </a:r>
            <a:r>
              <a:rPr lang="en-US" sz="2000" dirty="0"/>
              <a:t> </a:t>
            </a:r>
          </a:p>
          <a:p>
            <a:r>
              <a:rPr lang="en-US" sz="2000" dirty="0"/>
              <a:t>Create an LED nightlight powered by 10V that turns on </a:t>
            </a:r>
            <a:br>
              <a:rPr lang="en-US" sz="2000" dirty="0"/>
            </a:br>
            <a:r>
              <a:rPr lang="en-US" sz="2000" dirty="0"/>
              <a:t>in the dark and stays off in the light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Characterize the </a:t>
            </a:r>
            <a:r>
              <a:rPr lang="en-US" sz="1800" dirty="0" err="1"/>
              <a:t>CdS</a:t>
            </a:r>
            <a:r>
              <a:rPr lang="en-US" sz="1800" dirty="0"/>
              <a:t> resistor using your ohmmeter </a:t>
            </a:r>
            <a:br>
              <a:rPr lang="en-US" sz="1800" dirty="0"/>
            </a:br>
            <a:r>
              <a:rPr lang="en-US" sz="1800" dirty="0"/>
              <a:t>(multimeter on ohms scale), and observing how its resistance</a:t>
            </a:r>
            <a:br>
              <a:rPr lang="en-US" sz="1800" dirty="0"/>
            </a:br>
            <a:r>
              <a:rPr lang="en-US" sz="1800" dirty="0"/>
              <a:t>changes with light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A transistor switch turns on when </a:t>
            </a:r>
            <a:r>
              <a:rPr lang="en-US" sz="1800" dirty="0" err="1"/>
              <a:t>V</a:t>
            </a:r>
            <a:r>
              <a:rPr lang="en-US" sz="1800" baseline="-25000" dirty="0" err="1"/>
              <a:t>b</a:t>
            </a:r>
            <a:r>
              <a:rPr lang="en-US" sz="1800" dirty="0"/>
              <a:t> ~ 0.65V (measure it, since </a:t>
            </a:r>
            <a:r>
              <a:rPr lang="en-US" sz="1800" dirty="0" err="1"/>
              <a:t>i</a:t>
            </a:r>
            <a:r>
              <a:rPr lang="en-US" sz="1800" baseline="-25000" dirty="0" err="1"/>
              <a:t>b</a:t>
            </a:r>
            <a:r>
              <a:rPr lang="en-US" sz="1800" dirty="0"/>
              <a:t> = 0 for </a:t>
            </a:r>
            <a:r>
              <a:rPr lang="en-US" sz="1800" dirty="0" err="1"/>
              <a:t>V</a:t>
            </a:r>
            <a:r>
              <a:rPr lang="en-US" sz="1800" baseline="-25000" dirty="0" err="1"/>
              <a:t>be</a:t>
            </a:r>
            <a:r>
              <a:rPr lang="en-US" sz="1800" dirty="0"/>
              <a:t> &lt; the diode’s </a:t>
            </a:r>
            <a:r>
              <a:rPr lang="en-US" sz="1800" dirty="0" err="1"/>
              <a:t>V</a:t>
            </a:r>
            <a:r>
              <a:rPr lang="en-US" sz="1800" baseline="-25000" dirty="0" err="1"/>
              <a:t>f</a:t>
            </a:r>
            <a:r>
              <a:rPr lang="en-US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Design and validate the circuit with a </a:t>
            </a:r>
            <a:r>
              <a:rPr lang="en-US" sz="1800" dirty="0" err="1"/>
              <a:t>CdS</a:t>
            </a:r>
            <a:r>
              <a:rPr lang="en-US" sz="1800" dirty="0"/>
              <a:t> photoresistor to achieve the desired transistor switching behavior: LED off in light, on in dark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Hints: 1) it maybe easier to first make the opposite – LED turns on  with light; 2) Voltage divider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133A2-8327-B848-AD45-05AA41AD0E82}"/>
              </a:ext>
            </a:extLst>
          </p:cNvPr>
          <p:cNvSpPr txBox="1"/>
          <p:nvPr/>
        </p:nvSpPr>
        <p:spPr>
          <a:xfrm>
            <a:off x="457200" y="63246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https://en.wikipedia.org/wiki/Photoresistor</a:t>
            </a: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229885-CF08-DE4D-B4A8-7151AFDED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5219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3F00E5-4BF1-AD46-9DD7-CA6373FD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377081"/>
            <a:ext cx="106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63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2CC23-30EA-B74B-BB95-F4395542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14FF-9E0B-974B-97A7-1A62E838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Automate control of the LM317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So the Arduino can effectively turn the R2 knob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We will control the LM317 voltage via our keyboard and </a:t>
            </a:r>
            <a:r>
              <a:rPr lang="en-US" sz="2000" dirty="0" err="1"/>
              <a:t>Matlab</a:t>
            </a:r>
            <a:r>
              <a:rPr lang="en-US" sz="2000" dirty="0"/>
              <a:t> scripts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/>
              <a:t>Matlab</a:t>
            </a:r>
            <a:r>
              <a:rPr lang="en-US" sz="2000" dirty="0"/>
              <a:t> will communicate directly with the Arduino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Explore AC … time varying voltages and signals, for the rest of the semester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Build a function generator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Construct an oscilloscope (in software) to display time-varying signals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Automate control of function generator’s frequency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We’ll mix up 1 and 2 … we’ll need some AC concepts to do 1.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330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Switch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86658" cy="4525963"/>
          </a:xfrm>
        </p:spPr>
        <p:txBody>
          <a:bodyPr/>
          <a:lstStyle/>
          <a:p>
            <a:pPr marL="342900" lvl="1" indent="-342900" eaLnBrk="1" hangingPunct="1">
              <a:buFont typeface="Arial" pitchFamily="-1" charset="0"/>
              <a:buChar char="•"/>
            </a:pPr>
            <a:r>
              <a:rPr lang="en-US" sz="2400" dirty="0"/>
              <a:t>For an NPN, if </a:t>
            </a:r>
            <a:r>
              <a:rPr lang="en-US" sz="2400" dirty="0" err="1"/>
              <a:t>V</a:t>
            </a:r>
            <a:r>
              <a:rPr lang="en-US" sz="2400" baseline="-25000" dirty="0" err="1"/>
              <a:t>b</a:t>
            </a:r>
            <a:r>
              <a:rPr lang="en-US" sz="2400" dirty="0" err="1"/>
              <a:t>-V</a:t>
            </a:r>
            <a:r>
              <a:rPr lang="en-US" sz="2400" baseline="-25000" dirty="0" err="1"/>
              <a:t>e</a:t>
            </a:r>
            <a:r>
              <a:rPr lang="en-US" sz="2400" dirty="0"/>
              <a:t> ~0.6V and </a:t>
            </a:r>
            <a:r>
              <a:rPr lang="en-US" sz="2400" dirty="0" err="1"/>
              <a:t>V</a:t>
            </a:r>
            <a:r>
              <a:rPr lang="en-US" sz="2400" baseline="-25000" dirty="0" err="1"/>
              <a:t>c</a:t>
            </a:r>
            <a:r>
              <a:rPr lang="en-US" sz="2400" dirty="0"/>
              <a:t> &gt; </a:t>
            </a:r>
            <a:r>
              <a:rPr lang="en-US" sz="2400" dirty="0" err="1"/>
              <a:t>V</a:t>
            </a:r>
            <a:r>
              <a:rPr lang="en-US" sz="2400" baseline="-25000" dirty="0" err="1"/>
              <a:t>e</a:t>
            </a:r>
            <a:r>
              <a:rPr lang="en-US" sz="2400" dirty="0"/>
              <a:t> (by &gt;~0.2V) then</a:t>
            </a:r>
          </a:p>
          <a:p>
            <a:pPr marL="742950" lvl="2" indent="-342900" eaLnBrk="1" hangingPunct="1"/>
            <a:r>
              <a:rPr lang="en-US" dirty="0" err="1">
                <a:ea typeface="ＭＳ Ｐゴシック" pitchFamily="-1" charset="-128"/>
              </a:rPr>
              <a:t>I</a:t>
            </a:r>
            <a:r>
              <a:rPr lang="en-US" baseline="-25000" dirty="0" err="1">
                <a:ea typeface="ＭＳ Ｐゴシック" pitchFamily="-1" charset="-128"/>
              </a:rPr>
              <a:t>c</a:t>
            </a:r>
            <a:r>
              <a:rPr lang="en-US" dirty="0">
                <a:ea typeface="ＭＳ Ｐゴシック" pitchFamily="-1" charset="-128"/>
              </a:rPr>
              <a:t>  tries to equal </a:t>
            </a:r>
            <a:r>
              <a:rPr lang="en-US" dirty="0" err="1">
                <a:ea typeface="ＭＳ Ｐゴシック" pitchFamily="-1" charset="-128"/>
              </a:rPr>
              <a:t>h</a:t>
            </a:r>
            <a:r>
              <a:rPr lang="en-US" baseline="-25000" dirty="0" err="1">
                <a:ea typeface="ＭＳ Ｐゴシック" pitchFamily="-1" charset="-128"/>
              </a:rPr>
              <a:t>fe</a:t>
            </a:r>
            <a:r>
              <a:rPr lang="en-US" dirty="0" err="1">
                <a:ea typeface="ＭＳ Ｐゴシック" pitchFamily="-1" charset="-128"/>
              </a:rPr>
              <a:t>I</a:t>
            </a:r>
            <a:r>
              <a:rPr lang="en-US" baseline="-25000" dirty="0" err="1">
                <a:ea typeface="ＭＳ Ｐゴシック" pitchFamily="-1" charset="-128"/>
              </a:rPr>
              <a:t>b</a:t>
            </a:r>
            <a:r>
              <a:rPr lang="en-US" baseline="-25000" dirty="0">
                <a:ea typeface="ＭＳ Ｐゴシック" pitchFamily="-1" charset="-128"/>
              </a:rPr>
              <a:t> </a:t>
            </a:r>
            <a:r>
              <a:rPr lang="en-US" dirty="0">
                <a:ea typeface="ＭＳ Ｐゴシック" pitchFamily="-1" charset="-128"/>
              </a:rPr>
              <a:t> where </a:t>
            </a:r>
            <a:r>
              <a:rPr lang="en-US" dirty="0" err="1">
                <a:ea typeface="ＭＳ Ｐゴシック" pitchFamily="-1" charset="-128"/>
              </a:rPr>
              <a:t>h</a:t>
            </a:r>
            <a:r>
              <a:rPr lang="en-US" baseline="-25000" dirty="0" err="1">
                <a:ea typeface="ＭＳ Ｐゴシック" pitchFamily="-1" charset="-128"/>
              </a:rPr>
              <a:t>fe</a:t>
            </a:r>
            <a:r>
              <a:rPr lang="en-US" dirty="0">
                <a:ea typeface="ＭＳ Ｐゴシック" pitchFamily="-1" charset="-128"/>
              </a:rPr>
              <a:t> is the transistor’s current gain ~ 100-400 typically</a:t>
            </a:r>
          </a:p>
          <a:p>
            <a:pPr marL="742950" lvl="2" indent="-342900" eaLnBrk="1" hangingPunct="1"/>
            <a:r>
              <a:rPr lang="en-US" dirty="0">
                <a:ea typeface="ＭＳ Ｐゴシック" pitchFamily="-1" charset="-128"/>
              </a:rPr>
              <a:t>Typically </a:t>
            </a:r>
            <a:r>
              <a:rPr lang="en-US" dirty="0" err="1">
                <a:ea typeface="ＭＳ Ｐゴシック" pitchFamily="-1" charset="-128"/>
              </a:rPr>
              <a:t>Ic</a:t>
            </a:r>
            <a:r>
              <a:rPr lang="en-US" dirty="0">
                <a:ea typeface="ＭＳ Ｐゴシック" pitchFamily="-1" charset="-128"/>
              </a:rPr>
              <a:t> will saturate at a lower current, limited by the the collector source impedance</a:t>
            </a:r>
          </a:p>
          <a:p>
            <a:pPr marL="742950" lvl="2" indent="-342900" eaLnBrk="1" hangingPunct="1"/>
            <a:r>
              <a:rPr lang="en-US" dirty="0">
                <a:ea typeface="ＭＳ Ｐゴシック" pitchFamily="-1" charset="-128"/>
              </a:rPr>
              <a:t>In “cutoff”, </a:t>
            </a:r>
            <a:r>
              <a:rPr lang="en-US" dirty="0" err="1">
                <a:ea typeface="ＭＳ Ｐゴシック" pitchFamily="-1" charset="-128"/>
              </a:rPr>
              <a:t>I</a:t>
            </a:r>
            <a:r>
              <a:rPr lang="en-US" baseline="-25000" dirty="0" err="1">
                <a:ea typeface="ＭＳ Ｐゴシック" pitchFamily="-1" charset="-128"/>
              </a:rPr>
              <a:t>b</a:t>
            </a:r>
            <a:r>
              <a:rPr lang="en-US" dirty="0">
                <a:ea typeface="ＭＳ Ｐゴシック" pitchFamily="-1" charset="-128"/>
              </a:rPr>
              <a:t> “closes” a switch between c and e</a:t>
            </a:r>
          </a:p>
          <a:p>
            <a:pPr marL="742950" lvl="2" indent="-342900" eaLnBrk="1" hangingPunct="1"/>
            <a:r>
              <a:rPr lang="en-US" dirty="0">
                <a:ea typeface="ＭＳ Ｐゴシック" pitchFamily="-1" charset="-128"/>
              </a:rPr>
              <a:t>When V</a:t>
            </a:r>
            <a:r>
              <a:rPr lang="en-US" baseline="-25000" dirty="0">
                <a:ea typeface="ＭＳ Ｐゴシック" pitchFamily="-1" charset="-128"/>
              </a:rPr>
              <a:t>in</a:t>
            </a:r>
            <a:r>
              <a:rPr lang="en-US" dirty="0">
                <a:ea typeface="ＭＳ Ｐゴシック" pitchFamily="-1" charset="-128"/>
              </a:rPr>
              <a:t> = high, </a:t>
            </a:r>
            <a:r>
              <a:rPr lang="en-US" dirty="0" err="1">
                <a:ea typeface="ＭＳ Ｐゴシック" pitchFamily="-1" charset="-128"/>
              </a:rPr>
              <a:t>V</a:t>
            </a:r>
            <a:r>
              <a:rPr lang="en-US" baseline="-25000" dirty="0" err="1">
                <a:ea typeface="ＭＳ Ｐゴシック" pitchFamily="-1" charset="-128"/>
              </a:rPr>
              <a:t>out</a:t>
            </a:r>
            <a:r>
              <a:rPr lang="en-US" dirty="0">
                <a:ea typeface="ＭＳ Ｐゴシック" pitchFamily="-1" charset="-128"/>
              </a:rPr>
              <a:t> </a:t>
            </a:r>
            <a:r>
              <a:rPr lang="en-US" dirty="0">
                <a:ea typeface="ＭＳ Ｐゴシック" pitchFamily="-1" charset="-128"/>
                <a:sym typeface="Wingdings" pitchFamily="2" charset="2"/>
              </a:rPr>
              <a:t> 0 the voltages invert</a:t>
            </a:r>
            <a:endParaRPr lang="en-US" baseline="-25000" dirty="0">
              <a:ea typeface="ＭＳ Ｐゴシック" pitchFamily="-1" charset="-128"/>
              <a:sym typeface="Wingdings" pitchFamily="2" charset="2"/>
            </a:endParaRPr>
          </a:p>
          <a:p>
            <a:pPr marL="742950" lvl="2" indent="-342900" eaLnBrk="1" hangingPunct="1"/>
            <a:r>
              <a:rPr lang="en-US" dirty="0">
                <a:ea typeface="ＭＳ Ｐゴシック" pitchFamily="-1" charset="-128"/>
              </a:rPr>
              <a:t>When </a:t>
            </a:r>
            <a:r>
              <a:rPr lang="en-US" dirty="0" err="1">
                <a:ea typeface="ＭＳ Ｐゴシック" pitchFamily="-1" charset="-128"/>
              </a:rPr>
              <a:t>I</a:t>
            </a:r>
            <a:r>
              <a:rPr lang="en-US" baseline="-25000" dirty="0" err="1">
                <a:ea typeface="ＭＳ Ｐゴシック" pitchFamily="-1" charset="-128"/>
              </a:rPr>
              <a:t>in</a:t>
            </a:r>
            <a:r>
              <a:rPr lang="en-US" dirty="0">
                <a:ea typeface="ＭＳ Ｐゴシック" pitchFamily="-1" charset="-128"/>
              </a:rPr>
              <a:t> is high, I</a:t>
            </a:r>
            <a:r>
              <a:rPr lang="en-US" baseline="-25000" dirty="0">
                <a:ea typeface="ＭＳ Ｐゴシック" pitchFamily="-1" charset="-128"/>
              </a:rPr>
              <a:t>L</a:t>
            </a:r>
            <a:r>
              <a:rPr lang="en-US" dirty="0">
                <a:ea typeface="ＭＳ Ｐゴシック" pitchFamily="-1" charset="-128"/>
              </a:rPr>
              <a:t> is high, the currents don’t invert</a:t>
            </a:r>
          </a:p>
          <a:p>
            <a:pPr marL="742950" lvl="2" indent="-342900" eaLnBrk="1" hangingPunct="1"/>
            <a:endParaRPr lang="en-US" dirty="0">
              <a:ea typeface="ＭＳ Ｐゴシック" pitchFamily="-1" charset="-128"/>
            </a:endParaRPr>
          </a:p>
          <a:p>
            <a:pPr marL="742950" lvl="2" indent="-342900" eaLnBrk="1" hangingPunct="1"/>
            <a:endParaRPr lang="en-US" dirty="0">
              <a:ea typeface="ＭＳ Ｐゴシック" pitchFamily="-1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D915C2-C474-9A4D-A9D4-9866B8574788}"/>
              </a:ext>
            </a:extLst>
          </p:cNvPr>
          <p:cNvGrpSpPr/>
          <p:nvPr/>
        </p:nvGrpSpPr>
        <p:grpSpPr>
          <a:xfrm>
            <a:off x="6629400" y="5155094"/>
            <a:ext cx="2560853" cy="1295400"/>
            <a:chOff x="6629400" y="731837"/>
            <a:chExt cx="2560853" cy="1295400"/>
          </a:xfrm>
        </p:grpSpPr>
        <p:grpSp>
          <p:nvGrpSpPr>
            <p:cNvPr id="25" name="Group 222">
              <a:extLst>
                <a:ext uri="{FF2B5EF4-FFF2-40B4-BE49-F238E27FC236}">
                  <a16:creationId xmlns:a16="http://schemas.microsoft.com/office/drawing/2014/main" id="{3FD87421-5627-2A44-B23A-A83C43DCB7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29600" y="1646237"/>
              <a:ext cx="304800" cy="381000"/>
              <a:chOff x="4272" y="3072"/>
              <a:chExt cx="192" cy="240"/>
            </a:xfrm>
          </p:grpSpPr>
          <p:sp>
            <p:nvSpPr>
              <p:cNvPr id="37" name="Line 99">
                <a:extLst>
                  <a:ext uri="{FF2B5EF4-FFF2-40B4-BE49-F238E27FC236}">
                    <a16:creationId xmlns:a16="http://schemas.microsoft.com/office/drawing/2014/main" id="{15759022-07DF-674B-AC50-12088DFA49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72" y="3216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100">
                <a:extLst>
                  <a:ext uri="{FF2B5EF4-FFF2-40B4-BE49-F238E27FC236}">
                    <a16:creationId xmlns:a16="http://schemas.microsoft.com/office/drawing/2014/main" id="{643D3581-105C-FD41-95CE-7D932EDBCF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68" y="3072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101">
                <a:extLst>
                  <a:ext uri="{FF2B5EF4-FFF2-40B4-BE49-F238E27FC236}">
                    <a16:creationId xmlns:a16="http://schemas.microsoft.com/office/drawing/2014/main" id="{657B2F9E-5E24-7349-9556-22FF011B0BA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96" y="3240"/>
                <a:ext cx="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102">
                <a:extLst>
                  <a:ext uri="{FF2B5EF4-FFF2-40B4-BE49-F238E27FC236}">
                    <a16:creationId xmlns:a16="http://schemas.microsoft.com/office/drawing/2014/main" id="{3A60CC86-E15A-644E-BB03-93C909AB94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20" y="32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103">
                <a:extLst>
                  <a:ext uri="{FF2B5EF4-FFF2-40B4-BE49-F238E27FC236}">
                    <a16:creationId xmlns:a16="http://schemas.microsoft.com/office/drawing/2014/main" id="{A3E97B54-34D8-5F45-B516-DD2CA8EC3E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344" y="3288"/>
                <a:ext cx="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104">
                <a:extLst>
                  <a:ext uri="{FF2B5EF4-FFF2-40B4-BE49-F238E27FC236}">
                    <a16:creationId xmlns:a16="http://schemas.microsoft.com/office/drawing/2014/main" id="{71C8CF52-56D3-8647-B73E-02BBDA727CE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365" y="3312"/>
                <a:ext cx="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" name="Group 478">
              <a:extLst>
                <a:ext uri="{FF2B5EF4-FFF2-40B4-BE49-F238E27FC236}">
                  <a16:creationId xmlns:a16="http://schemas.microsoft.com/office/drawing/2014/main" id="{32ECCF16-DD95-814C-BDDF-49298F99E2E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2400" y="731837"/>
              <a:ext cx="609600" cy="914400"/>
              <a:chOff x="4656" y="1344"/>
              <a:chExt cx="192" cy="384"/>
            </a:xfrm>
          </p:grpSpPr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2432927C-7650-7E49-B3E8-F9766730E7E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56" y="1344"/>
                <a:ext cx="99" cy="384"/>
              </a:xfrm>
              <a:custGeom>
                <a:avLst/>
                <a:gdLst>
                  <a:gd name="T0" fmla="*/ 0 w 192"/>
                  <a:gd name="T1" fmla="*/ 0 h 768"/>
                  <a:gd name="T2" fmla="*/ 0 w 192"/>
                  <a:gd name="T3" fmla="*/ 24 h 768"/>
                  <a:gd name="T4" fmla="*/ 26 w 192"/>
                  <a:gd name="T5" fmla="*/ 36 h 768"/>
                  <a:gd name="T6" fmla="*/ 26 w 192"/>
                  <a:gd name="T7" fmla="*/ 60 h 768"/>
                  <a:gd name="T8" fmla="*/ 0 w 192"/>
                  <a:gd name="T9" fmla="*/ 72 h 768"/>
                  <a:gd name="T10" fmla="*/ 0 w 192"/>
                  <a:gd name="T11" fmla="*/ 96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2"/>
                  <a:gd name="T19" fmla="*/ 0 h 768"/>
                  <a:gd name="T20" fmla="*/ 192 w 19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2" h="768">
                    <a:moveTo>
                      <a:pt x="0" y="0"/>
                    </a:moveTo>
                    <a:lnTo>
                      <a:pt x="0" y="192"/>
                    </a:lnTo>
                    <a:lnTo>
                      <a:pt x="192" y="288"/>
                    </a:lnTo>
                    <a:lnTo>
                      <a:pt x="192" y="480"/>
                    </a:lnTo>
                    <a:lnTo>
                      <a:pt x="0" y="576"/>
                    </a:lnTo>
                    <a:lnTo>
                      <a:pt x="0" y="768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25EEFAEB-0809-504C-9707-011C989C54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44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37">
                <a:extLst>
                  <a:ext uri="{FF2B5EF4-FFF2-40B4-BE49-F238E27FC236}">
                    <a16:creationId xmlns:a16="http://schemas.microsoft.com/office/drawing/2014/main" id="{91500439-DF61-564F-BC09-C3D6DB40B1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55" y="1536"/>
                <a:ext cx="9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3AC5BDEB-5D46-E74C-8A44-BFE49A739D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-1560000">
                <a:off x="4656" y="1597"/>
                <a:ext cx="48" cy="48"/>
              </a:xfrm>
              <a:custGeom>
                <a:avLst/>
                <a:gdLst>
                  <a:gd name="T0" fmla="*/ 0 w 96"/>
                  <a:gd name="T1" fmla="*/ 6 h 96"/>
                  <a:gd name="T2" fmla="*/ 12 w 96"/>
                  <a:gd name="T3" fmla="*/ 0 h 96"/>
                  <a:gd name="T4" fmla="*/ 12 w 96"/>
                  <a:gd name="T5" fmla="*/ 12 h 96"/>
                  <a:gd name="T6" fmla="*/ 0 w 96"/>
                  <a:gd name="T7" fmla="*/ 6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48"/>
                    </a:moveTo>
                    <a:lnTo>
                      <a:pt x="96" y="0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28575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E5E58C7-4300-5C4A-A42C-5B2D06273769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315199" y="808037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D6F87-4F8D-D245-B4A9-0A4542A945FE}"/>
                </a:ext>
              </a:extLst>
            </p:cNvPr>
            <p:cNvSpPr txBox="1"/>
            <p:nvPr/>
          </p:nvSpPr>
          <p:spPr>
            <a:xfrm>
              <a:off x="6629400" y="1112837"/>
              <a:ext cx="513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6A2C78-566C-EF4F-ABF5-E6543770D6D5}"/>
                </a:ext>
              </a:extLst>
            </p:cNvPr>
            <p:cNvSpPr txBox="1"/>
            <p:nvPr/>
          </p:nvSpPr>
          <p:spPr>
            <a:xfrm>
              <a:off x="8543858" y="790475"/>
              <a:ext cx="646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Vout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137441-993C-2146-B4D8-AD4DAE194D87}"/>
                </a:ext>
              </a:extLst>
            </p:cNvPr>
            <p:cNvSpPr txBox="1"/>
            <p:nvPr/>
          </p:nvSpPr>
          <p:spPr>
            <a:xfrm>
              <a:off x="7848600" y="115536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5D2DF59-06BD-E446-B82B-75896617C548}"/>
                </a:ext>
              </a:extLst>
            </p:cNvPr>
            <p:cNvSpPr txBox="1"/>
            <p:nvPr/>
          </p:nvSpPr>
          <p:spPr>
            <a:xfrm>
              <a:off x="8107325" y="137865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8CDED1-DDDE-8849-97A8-3360F8060B57}"/>
                </a:ext>
              </a:extLst>
            </p:cNvPr>
            <p:cNvSpPr txBox="1"/>
            <p:nvPr/>
          </p:nvSpPr>
          <p:spPr>
            <a:xfrm>
              <a:off x="8107566" y="75902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</p:grpSp>
      <p:sp>
        <p:nvSpPr>
          <p:cNvPr id="43" name="Freeform 12">
            <a:extLst>
              <a:ext uri="{FF2B5EF4-FFF2-40B4-BE49-F238E27FC236}">
                <a16:creationId xmlns:a16="http://schemas.microsoft.com/office/drawing/2014/main" id="{C916F629-D6BD-204C-8034-EEDF35120E97}"/>
              </a:ext>
            </a:extLst>
          </p:cNvPr>
          <p:cNvSpPr>
            <a:spLocks noChangeAspect="1"/>
          </p:cNvSpPr>
          <p:nvPr/>
        </p:nvSpPr>
        <p:spPr bwMode="auto">
          <a:xfrm>
            <a:off x="8308976" y="4420279"/>
            <a:ext cx="152400" cy="762000"/>
          </a:xfrm>
          <a:custGeom>
            <a:avLst/>
            <a:gdLst>
              <a:gd name="T0" fmla="*/ 2147483646 w 192"/>
              <a:gd name="T1" fmla="*/ 0 h 960"/>
              <a:gd name="T2" fmla="*/ 2147483646 w 192"/>
              <a:gd name="T3" fmla="*/ 2147483646 h 960"/>
              <a:gd name="T4" fmla="*/ 2147483646 w 192"/>
              <a:gd name="T5" fmla="*/ 2147483646 h 960"/>
              <a:gd name="T6" fmla="*/ 0 w 192"/>
              <a:gd name="T7" fmla="*/ 2147483646 h 960"/>
              <a:gd name="T8" fmla="*/ 2147483646 w 192"/>
              <a:gd name="T9" fmla="*/ 2147483646 h 960"/>
              <a:gd name="T10" fmla="*/ 0 w 192"/>
              <a:gd name="T11" fmla="*/ 2147483646 h 960"/>
              <a:gd name="T12" fmla="*/ 2147483646 w 192"/>
              <a:gd name="T13" fmla="*/ 2147483646 h 960"/>
              <a:gd name="T14" fmla="*/ 0 w 192"/>
              <a:gd name="T15" fmla="*/ 2147483646 h 960"/>
              <a:gd name="T16" fmla="*/ 2147483646 w 192"/>
              <a:gd name="T17" fmla="*/ 2147483646 h 960"/>
              <a:gd name="T18" fmla="*/ 2147483646 w 192"/>
              <a:gd name="T19" fmla="*/ 2147483646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4" name="Group 220">
            <a:extLst>
              <a:ext uri="{FF2B5EF4-FFF2-40B4-BE49-F238E27FC236}">
                <a16:creationId xmlns:a16="http://schemas.microsoft.com/office/drawing/2014/main" id="{02DB860F-224C-7A43-A1B0-F7DA6655343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8308976" y="4144018"/>
            <a:ext cx="152400" cy="304800"/>
            <a:chOff x="3264" y="3072"/>
            <a:chExt cx="96" cy="192"/>
          </a:xfrm>
        </p:grpSpPr>
        <p:sp>
          <p:nvSpPr>
            <p:cNvPr id="45" name="Line 17">
              <a:extLst>
                <a:ext uri="{FF2B5EF4-FFF2-40B4-BE49-F238E27FC236}">
                  <a16:creationId xmlns:a16="http://schemas.microsoft.com/office/drawing/2014/main" id="{65C5CD1A-3254-5B4C-B8DD-A46872EBF4D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12" y="3072"/>
              <a:ext cx="0" cy="1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5968E069-1DF6-EC43-AEED-CE758834CA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4" y="3192"/>
              <a:ext cx="96" cy="72"/>
            </a:xfrm>
            <a:custGeom>
              <a:avLst/>
              <a:gdLst>
                <a:gd name="T0" fmla="*/ 12 w 192"/>
                <a:gd name="T1" fmla="*/ 18 h 144"/>
                <a:gd name="T2" fmla="*/ 24 w 192"/>
                <a:gd name="T3" fmla="*/ 0 h 144"/>
                <a:gd name="T4" fmla="*/ 0 w 192"/>
                <a:gd name="T5" fmla="*/ 0 h 144"/>
                <a:gd name="T6" fmla="*/ 12 w 192"/>
                <a:gd name="T7" fmla="*/ 18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144"/>
                <a:gd name="T14" fmla="*/ 192 w 19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144">
                  <a:moveTo>
                    <a:pt x="96" y="144"/>
                  </a:moveTo>
                  <a:lnTo>
                    <a:pt x="192" y="0"/>
                  </a:lnTo>
                  <a:lnTo>
                    <a:pt x="0" y="0"/>
                  </a:lnTo>
                  <a:lnTo>
                    <a:pt x="96" y="144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200B12-B416-394F-9BBD-93C49421B267}"/>
              </a:ext>
            </a:extLst>
          </p:cNvPr>
          <p:cNvCxnSpPr/>
          <p:nvPr/>
        </p:nvCxnSpPr>
        <p:spPr>
          <a:xfrm>
            <a:off x="8399342" y="5182279"/>
            <a:ext cx="516058" cy="0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DCB76F-F279-5547-B0B7-31EA2705A7E9}"/>
              </a:ext>
            </a:extLst>
          </p:cNvPr>
          <p:cNvSpPr txBox="1"/>
          <p:nvPr/>
        </p:nvSpPr>
        <p:spPr>
          <a:xfrm>
            <a:off x="8428970" y="457573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9448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21C-69E7-904B-A85E-6461EC3E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 saturation?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EA3A-5599-C64A-9C06-AF1EB386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sz="2000" dirty="0"/>
              <a:t>“Transistor man” adjusts a variable resistor that’s a voltage divider with </a:t>
            </a:r>
            <a:r>
              <a:rPr lang="en-US" sz="2000" dirty="0" err="1"/>
              <a:t>R</a:t>
            </a:r>
            <a:r>
              <a:rPr lang="en-US" sz="2000" baseline="-25000" dirty="0" err="1"/>
              <a:t>c</a:t>
            </a:r>
            <a:r>
              <a:rPr lang="en-US" sz="2000" dirty="0"/>
              <a:t>. Once set to its minimum value (R=</a:t>
            </a:r>
            <a:r>
              <a:rPr lang="en-US" sz="2000" dirty="0" err="1"/>
              <a:t>V</a:t>
            </a:r>
            <a:r>
              <a:rPr lang="en-US" sz="2000" baseline="-25000" dirty="0" err="1"/>
              <a:t>ce</a:t>
            </a:r>
            <a:r>
              <a:rPr lang="en-US" sz="2000" dirty="0"/>
              <a:t>/</a:t>
            </a:r>
            <a:r>
              <a:rPr lang="en-US" sz="2000" dirty="0" err="1"/>
              <a:t>i</a:t>
            </a:r>
            <a:r>
              <a:rPr lang="en-US" sz="2000" baseline="-25000" dirty="0" err="1"/>
              <a:t>c</a:t>
            </a:r>
            <a:r>
              <a:rPr lang="en-US" sz="2000" dirty="0"/>
              <a:t>), it can’t go any lower</a:t>
            </a:r>
          </a:p>
          <a:p>
            <a:r>
              <a:rPr lang="en-US" sz="2000" dirty="0" err="1"/>
              <a:t>i</a:t>
            </a:r>
            <a:r>
              <a:rPr lang="en-US" sz="2000" baseline="-25000" dirty="0" err="1"/>
              <a:t>c</a:t>
            </a:r>
            <a:r>
              <a:rPr lang="en-US" sz="2000" dirty="0"/>
              <a:t> is now saturated at (</a:t>
            </a:r>
            <a:r>
              <a:rPr lang="en-US" sz="2000" dirty="0" err="1"/>
              <a:t>V</a:t>
            </a:r>
            <a:r>
              <a:rPr lang="en-US" sz="2000" baseline="-25000" dirty="0" err="1"/>
              <a:t>cc</a:t>
            </a:r>
            <a:r>
              <a:rPr lang="en-US" sz="2000" dirty="0" err="1"/>
              <a:t>-V</a:t>
            </a:r>
            <a:r>
              <a:rPr lang="en-US" sz="2000" baseline="-25000" dirty="0" err="1"/>
              <a:t>ce</a:t>
            </a:r>
            <a:r>
              <a:rPr lang="en-US" sz="2000" dirty="0"/>
              <a:t>)/</a:t>
            </a:r>
            <a:r>
              <a:rPr lang="en-US" sz="2000" dirty="0" err="1"/>
              <a:t>R</a:t>
            </a:r>
            <a:r>
              <a:rPr lang="en-US" sz="2000" baseline="-25000" dirty="0" err="1"/>
              <a:t>c</a:t>
            </a:r>
            <a:r>
              <a:rPr lang="en-US" sz="2000" dirty="0"/>
              <a:t>, additional increase in </a:t>
            </a:r>
            <a:r>
              <a:rPr lang="en-US" sz="2000" dirty="0" err="1"/>
              <a:t>i</a:t>
            </a:r>
            <a:r>
              <a:rPr lang="en-US" sz="2000" baseline="-25000" dirty="0" err="1"/>
              <a:t>b</a:t>
            </a:r>
            <a:r>
              <a:rPr lang="en-US" sz="2000" dirty="0"/>
              <a:t> cannot increase </a:t>
            </a:r>
            <a:r>
              <a:rPr lang="en-US" sz="2000" dirty="0" err="1"/>
              <a:t>i</a:t>
            </a:r>
            <a:r>
              <a:rPr lang="en-US" sz="2000" baseline="-25000" dirty="0" err="1"/>
              <a:t>c</a:t>
            </a:r>
            <a:endParaRPr lang="en-US" sz="2000" dirty="0"/>
          </a:p>
          <a:p>
            <a:r>
              <a:rPr lang="en-US" sz="2000" dirty="0"/>
              <a:t>In saturation, the external collector circuitry (</a:t>
            </a:r>
            <a:r>
              <a:rPr lang="en-US" sz="2000" dirty="0" err="1"/>
              <a:t>R</a:t>
            </a:r>
            <a:r>
              <a:rPr lang="en-US" sz="2000" baseline="-25000" dirty="0" err="1"/>
              <a:t>c</a:t>
            </a:r>
            <a:r>
              <a:rPr lang="en-US" sz="2000" dirty="0"/>
              <a:t>) determines </a:t>
            </a:r>
            <a:r>
              <a:rPr lang="en-US" sz="2000" dirty="0" err="1"/>
              <a:t>i</a:t>
            </a:r>
            <a:r>
              <a:rPr lang="en-US" sz="2000" baseline="-25000" dirty="0" err="1"/>
              <a:t>c</a:t>
            </a:r>
            <a:r>
              <a:rPr lang="en-US" sz="2000" dirty="0"/>
              <a:t>, not </a:t>
            </a:r>
            <a:r>
              <a:rPr lang="en-US" sz="2000" dirty="0" err="1"/>
              <a:t>h</a:t>
            </a:r>
            <a:r>
              <a:rPr lang="en-US" sz="2000" baseline="-25000" dirty="0" err="1"/>
              <a:t>fe</a:t>
            </a:r>
            <a:r>
              <a:rPr lang="en-US" sz="2000" dirty="0" err="1"/>
              <a:t>i</a:t>
            </a:r>
            <a:r>
              <a:rPr lang="en-US" sz="2000" baseline="-25000" dirty="0" err="1"/>
              <a:t>b</a:t>
            </a:r>
            <a:r>
              <a:rPr lang="en-US" sz="2000" dirty="0"/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0A544D-49CC-D135-FB4C-856CFD98FF66}"/>
              </a:ext>
            </a:extLst>
          </p:cNvPr>
          <p:cNvGrpSpPr/>
          <p:nvPr/>
        </p:nvGrpSpPr>
        <p:grpSpPr>
          <a:xfrm>
            <a:off x="4724400" y="381001"/>
            <a:ext cx="4084638" cy="5867399"/>
            <a:chOff x="4724400" y="381001"/>
            <a:chExt cx="4084638" cy="5867399"/>
          </a:xfrm>
        </p:grpSpPr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CCB7C9F6-BB47-DD4F-8691-CA4CF4D05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1371600"/>
              <a:ext cx="4084638" cy="487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What is a resisitor.types,its uses,defintion,symbols.">
              <a:extLst>
                <a:ext uri="{FF2B5EF4-FFF2-40B4-BE49-F238E27FC236}">
                  <a16:creationId xmlns:a16="http://schemas.microsoft.com/office/drawing/2014/main" id="{55041721-F844-5440-8188-30621A123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>
              <a:off x="7229593" y="1000008"/>
              <a:ext cx="1600200" cy="36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5658B6D-5123-E245-A8E2-6E4F040B925A}"/>
                </a:ext>
              </a:extLst>
            </p:cNvPr>
            <p:cNvCxnSpPr/>
            <p:nvPr/>
          </p:nvCxnSpPr>
          <p:spPr>
            <a:xfrm>
              <a:off x="7848600" y="1905000"/>
              <a:ext cx="36218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FD2481-B97A-8E4B-B80C-18CDA3E04251}"/>
                </a:ext>
              </a:extLst>
            </p:cNvPr>
            <p:cNvSpPr txBox="1"/>
            <p:nvPr/>
          </p:nvSpPr>
          <p:spPr>
            <a:xfrm>
              <a:off x="8205407" y="926068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c</a:t>
              </a:r>
              <a:endParaRPr lang="en-US" baseline="-25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5E7982A-B1A3-A443-9CC0-3CAFDB7B4BFF}"/>
              </a:ext>
            </a:extLst>
          </p:cNvPr>
          <p:cNvSpPr txBox="1"/>
          <p:nvPr/>
        </p:nvSpPr>
        <p:spPr>
          <a:xfrm>
            <a:off x="7807374" y="3318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cc</a:t>
            </a:r>
            <a:endParaRPr lang="en-US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627D0-F089-7743-88EE-94BB83A59C55}"/>
              </a:ext>
            </a:extLst>
          </p:cNvPr>
          <p:cNvSpPr txBox="1"/>
          <p:nvPr/>
        </p:nvSpPr>
        <p:spPr>
          <a:xfrm>
            <a:off x="762000" y="63246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about this model? </a:t>
            </a:r>
          </a:p>
        </p:txBody>
      </p:sp>
    </p:spTree>
    <p:extLst>
      <p:ext uri="{BB962C8B-B14F-4D97-AF65-F5344CB8AC3E}">
        <p14:creationId xmlns:p14="http://schemas.microsoft.com/office/powerpoint/2010/main" val="179881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Emitter-follower</a:t>
            </a:r>
            <a:endParaRPr lang="en-US" baseline="-25000" dirty="0"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2048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05600" cy="4648200"/>
          </a:xfrm>
        </p:spPr>
        <p:txBody>
          <a:bodyPr/>
          <a:lstStyle/>
          <a:p>
            <a:pPr marL="227013" indent="-227013" eaLnBrk="1" hangingPunct="1"/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Vout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 = Vin - 0.6V – not very exciting, voltage gain ~1</a:t>
            </a:r>
          </a:p>
          <a:p>
            <a:pPr marL="627063" lvl="1" indent="-227013" eaLnBrk="1" hangingPunct="1"/>
            <a:r>
              <a:rPr lang="en-US" sz="1600" dirty="0">
                <a:ea typeface="ＭＳ Ｐゴシック" pitchFamily="-1" charset="-128"/>
                <a:cs typeface="ＭＳ Ｐゴシック" pitchFamily="-1" charset="-128"/>
              </a:rPr>
              <a:t>Since we’re often interested in time-varying signals: </a:t>
            </a:r>
          </a:p>
          <a:p>
            <a:pPr marL="400050" lvl="1" indent="0" eaLnBrk="1" hangingPunct="1">
              <a:buNone/>
            </a:pPr>
            <a:r>
              <a:rPr lang="en-US" sz="1600" dirty="0">
                <a:ea typeface="ＭＳ Ｐゴシック" pitchFamily="-1" charset="-128"/>
                <a:cs typeface="ＭＳ Ｐゴシック" pitchFamily="-1" charset="-128"/>
              </a:rPr>
              <a:t>		</a:t>
            </a:r>
            <a:r>
              <a:rPr lang="en-US" sz="1600" dirty="0" err="1">
                <a:ea typeface="ＭＳ Ｐゴシック" pitchFamily="-1" charset="-128"/>
                <a:cs typeface="ＭＳ Ｐゴシック" pitchFamily="-1" charset="-128"/>
              </a:rPr>
              <a:t>dVout</a:t>
            </a:r>
            <a:r>
              <a:rPr lang="en-US" sz="1600" dirty="0">
                <a:ea typeface="ＭＳ Ｐゴシック" pitchFamily="-1" charset="-128"/>
                <a:cs typeface="ＭＳ Ｐゴシック" pitchFamily="-1" charset="-128"/>
              </a:rPr>
              <a:t>/dt = </a:t>
            </a:r>
            <a:r>
              <a:rPr lang="en-US" sz="1600" dirty="0" err="1">
                <a:ea typeface="ＭＳ Ｐゴシック" pitchFamily="-1" charset="-128"/>
                <a:cs typeface="ＭＳ Ｐゴシック" pitchFamily="-1" charset="-128"/>
              </a:rPr>
              <a:t>dVin</a:t>
            </a:r>
            <a:r>
              <a:rPr lang="en-US" sz="1600" dirty="0">
                <a:ea typeface="ＭＳ Ｐゴシック" pitchFamily="-1" charset="-128"/>
                <a:cs typeface="ＭＳ Ｐゴシック" pitchFamily="-1" charset="-128"/>
              </a:rPr>
              <a:t>/dt </a:t>
            </a:r>
            <a:r>
              <a:rPr lang="en-US" sz="1600" dirty="0">
                <a:ea typeface="ＭＳ Ｐゴシック" pitchFamily="-1" charset="-128"/>
                <a:cs typeface="ＭＳ Ｐゴシック" pitchFamily="-1" charset="-128"/>
                <a:sym typeface="Wingdings" pitchFamily="2" charset="2"/>
              </a:rPr>
              <a:t> voltage gain </a:t>
            </a:r>
            <a:r>
              <a:rPr lang="en-US" sz="1600" dirty="0" err="1">
                <a:ea typeface="ＭＳ Ｐゴシック" pitchFamily="-1" charset="-128"/>
                <a:cs typeface="ＭＳ Ｐゴシック" pitchFamily="-1" charset="-128"/>
                <a:sym typeface="Wingdings" pitchFamily="2" charset="2"/>
              </a:rPr>
              <a:t>dVout</a:t>
            </a:r>
            <a:r>
              <a:rPr lang="en-US" sz="1600" dirty="0">
                <a:ea typeface="ＭＳ Ｐゴシック" pitchFamily="-1" charset="-128"/>
                <a:cs typeface="ＭＳ Ｐゴシック" pitchFamily="-1" charset="-128"/>
                <a:sym typeface="Wingdings" pitchFamily="2" charset="2"/>
              </a:rPr>
              <a:t>/</a:t>
            </a:r>
            <a:r>
              <a:rPr lang="en-US" sz="1600" dirty="0" err="1">
                <a:ea typeface="ＭＳ Ｐゴシック" pitchFamily="-1" charset="-128"/>
                <a:cs typeface="ＭＳ Ｐゴシック" pitchFamily="-1" charset="-128"/>
                <a:sym typeface="Wingdings" pitchFamily="2" charset="2"/>
              </a:rPr>
              <a:t>dVin</a:t>
            </a:r>
            <a:r>
              <a:rPr lang="en-US" sz="1600" dirty="0">
                <a:ea typeface="ＭＳ Ｐゴシック" pitchFamily="-1" charset="-128"/>
                <a:cs typeface="ＭＳ Ｐゴシック" pitchFamily="-1" charset="-128"/>
                <a:sym typeface="Wingdings" pitchFamily="2" charset="2"/>
              </a:rPr>
              <a:t> = 1</a:t>
            </a:r>
            <a:endParaRPr lang="en-US" sz="1600" dirty="0">
              <a:ea typeface="ＭＳ Ｐゴシック" pitchFamily="-1" charset="-128"/>
              <a:cs typeface="ＭＳ Ｐゴシック" pitchFamily="-1" charset="-128"/>
            </a:endParaRPr>
          </a:p>
          <a:p>
            <a:pPr marL="227013" indent="-227013"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But the current gain, </a:t>
            </a:r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000" baseline="-25000" dirty="0" err="1">
                <a:ea typeface="ＭＳ Ｐゴシック" pitchFamily="-1" charset="-128"/>
                <a:cs typeface="ＭＳ Ｐゴシック" pitchFamily="-1" charset="-128"/>
              </a:rPr>
              <a:t>out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/</a:t>
            </a:r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000" baseline="-25000" dirty="0" err="1">
                <a:ea typeface="ＭＳ Ｐゴシック" pitchFamily="-1" charset="-128"/>
                <a:cs typeface="ＭＳ Ｐゴシック" pitchFamily="-1" charset="-128"/>
              </a:rPr>
              <a:t>in</a:t>
            </a:r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 ~</a:t>
            </a:r>
            <a:r>
              <a:rPr lang="en-US" sz="2000" dirty="0" err="1">
                <a:ea typeface="ＭＳ Ｐゴシック" pitchFamily="-1" charset="-128"/>
                <a:cs typeface="ＭＳ Ｐゴシック" pitchFamily="-1" charset="-128"/>
              </a:rPr>
              <a:t>hfe</a:t>
            </a:r>
            <a:endParaRPr lang="en-US" sz="2000" dirty="0">
              <a:ea typeface="ＭＳ Ｐゴシック" pitchFamily="-1" charset="-128"/>
              <a:cs typeface="ＭＳ Ｐゴシック" pitchFamily="-1" charset="-128"/>
            </a:endParaRPr>
          </a:p>
          <a:p>
            <a:pPr marL="227013" indent="-227013" eaLnBrk="1" hangingPunct="1"/>
            <a:r>
              <a:rPr lang="en-US" sz="2000" dirty="0">
                <a:ea typeface="ＭＳ Ｐゴシック" pitchFamily="-1" charset="-128"/>
                <a:cs typeface="ＭＳ Ｐゴシック" pitchFamily="-1" charset="-128"/>
              </a:rPr>
              <a:t>Derivations and more at: </a:t>
            </a:r>
            <a:endParaRPr lang="en-US" sz="2400" dirty="0">
              <a:ea typeface="ＭＳ Ｐゴシック" pitchFamily="-1" charset="-128"/>
              <a:cs typeface="ＭＳ Ｐゴシック" pitchFamily="-1" charset="-128"/>
              <a:hlinkClick r:id="rId3"/>
            </a:endParaRPr>
          </a:p>
          <a:p>
            <a:pPr marL="227013" indent="-227013" eaLnBrk="1" hangingPunct="1"/>
            <a:r>
              <a:rPr lang="en-US" sz="2400" dirty="0">
                <a:ea typeface="ＭＳ Ｐゴシック" pitchFamily="-1" charset="-128"/>
                <a:cs typeface="ＭＳ Ｐゴシック" pitchFamily="-1" charset="-128"/>
                <a:hlinkClick r:id="rId3"/>
              </a:rPr>
              <a:t>https://en.wikipedia.org/wiki/Common_collector</a:t>
            </a:r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  <a:p>
            <a:pPr marL="0" indent="0" eaLnBrk="1" hangingPunct="1">
              <a:buNone/>
            </a:pPr>
            <a:endParaRPr lang="en-US" sz="2400" dirty="0">
              <a:ea typeface="ＭＳ Ｐゴシック" pitchFamily="-1" charset="-128"/>
              <a:cs typeface="ＭＳ Ｐゴシック" pitchFamily="-1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7B007C-59EC-B646-B209-3694D9B67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82" y="1447800"/>
            <a:ext cx="1651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4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" charset="-128"/>
                <a:cs typeface="ＭＳ Ｐゴシック" pitchFamily="-1" charset="-128"/>
              </a:rPr>
              <a:t>Current sources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6065838"/>
            <a:ext cx="8229600" cy="868362"/>
          </a:xfrm>
        </p:spPr>
        <p:txBody>
          <a:bodyPr/>
          <a:lstStyle/>
          <a:p>
            <a:pPr eaLnBrk="1" hangingPunct="1"/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Compliance is still limited by R</a:t>
            </a:r>
            <a:r>
              <a:rPr lang="en-US" sz="2800" baseline="-25000" dirty="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 sz="2800" dirty="0">
                <a:ea typeface="ＭＳ Ｐゴシック" pitchFamily="-1" charset="-128"/>
                <a:cs typeface="ＭＳ Ｐゴシック" pitchFamily="-1" charset="-128"/>
              </a:rPr>
              <a:t>. Can we eliminate it?</a:t>
            </a: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8000"/>
                    </a14:imgEffect>
                    <a14:imgEffect>
                      <a14:saturation sat="0"/>
                    </a14:imgEffect>
                    <a14:imgEffect>
                      <a14:brightnessContrast bright="7000" contrast="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1596168"/>
            <a:ext cx="5999260" cy="449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89060" y="609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as constant voltage sources (independent of R</a:t>
            </a:r>
            <a:r>
              <a:rPr lang="en-US" baseline="-25000" dirty="0"/>
              <a:t>L</a:t>
            </a:r>
            <a:r>
              <a:rPr lang="en-US" dirty="0"/>
              <a:t>) are very useful, so are constant current sources.</a:t>
            </a:r>
          </a:p>
          <a:p>
            <a:r>
              <a:rPr lang="en-US" dirty="0"/>
              <a:t>Compliance refers to their ability maintain constant </a:t>
            </a:r>
            <a:r>
              <a:rPr lang="en-US" dirty="0" err="1"/>
              <a:t>i</a:t>
            </a:r>
            <a:r>
              <a:rPr lang="en-US" dirty="0"/>
              <a:t> as R</a:t>
            </a:r>
            <a:r>
              <a:rPr lang="en-US" baseline="-25000" dirty="0"/>
              <a:t>L</a:t>
            </a:r>
            <a:r>
              <a:rPr lang="en-US" dirty="0"/>
              <a:t> varies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329A9287-E719-92E1-C42B-ADB97952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60" y="3594410"/>
            <a:ext cx="2780294" cy="251460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EF37E530-4CC6-B868-8DE4-71A63919F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720" y="609600"/>
            <a:ext cx="2671379" cy="27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5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Common-emitter amplifier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A current source with resistive load is a voltage source</a:t>
            </a:r>
          </a:p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=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cc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– i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</a:t>
            </a:r>
            <a:endParaRPr lang="en-US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=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/R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≈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/R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≈ i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</a:t>
            </a:r>
            <a:endParaRPr lang="en-US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buFont typeface="Wingdings" pitchFamily="-1" charset="2"/>
              <a:buChar char="è"/>
            </a:pPr>
            <a:r>
              <a:rPr lang="en-US">
                <a:ea typeface="ＭＳ Ｐゴシック" pitchFamily="-1" charset="-128"/>
                <a:cs typeface="ＭＳ Ｐゴシック" pitchFamily="-1" charset="-128"/>
              </a:rPr>
              <a:t>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=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cc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– V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 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/ 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</a:p>
          <a:p>
            <a:pPr eaLnBrk="1" hangingPunct="1">
              <a:buFont typeface="Wingdings" pitchFamily="-1" charset="2"/>
              <a:buChar char="è"/>
            </a:pPr>
            <a:endParaRPr lang="en-US" baseline="-25000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buFont typeface="Wingdings" pitchFamily="-1" charset="2"/>
              <a:buChar char="è"/>
            </a:pPr>
            <a:r>
              <a:rPr lang="en-US">
                <a:ea typeface="ＭＳ Ｐゴシック" pitchFamily="-1" charset="-128"/>
                <a:cs typeface="ＭＳ Ｐゴシック" pitchFamily="-1" charset="-128"/>
              </a:rPr>
              <a:t> gain = –R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c 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/ 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pPr eaLnBrk="1" hangingPunct="1">
              <a:buFont typeface="Arial" pitchFamily="-1" charset="0"/>
              <a:buNone/>
            </a:pPr>
            <a:r>
              <a:rPr lang="en-US">
                <a:ea typeface="ＭＳ Ｐゴシック" pitchFamily="-1" charset="-128"/>
                <a:cs typeface="ＭＳ Ｐゴシック" pitchFamily="-1" charset="-128"/>
              </a:rPr>
              <a:t>Note: This is an </a:t>
            </a:r>
            <a:r>
              <a:rPr lang="en-US" i="1">
                <a:ea typeface="ＭＳ Ｐゴシック" pitchFamily="-1" charset="-128"/>
                <a:cs typeface="ＭＳ Ｐゴシック" pitchFamily="-1" charset="-128"/>
              </a:rPr>
              <a:t>inverting 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amplifier. R</a:t>
            </a:r>
            <a:r>
              <a:rPr lang="en-US" baseline="-25000"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>
                <a:ea typeface="ＭＳ Ｐゴシック" pitchFamily="-1" charset="-128"/>
                <a:cs typeface="ＭＳ Ｐゴシック" pitchFamily="-1" charset="-128"/>
              </a:rPr>
              <a:t> provides </a:t>
            </a:r>
            <a:r>
              <a:rPr lang="en-US" i="1">
                <a:ea typeface="ＭＳ Ｐゴシック" pitchFamily="-1" charset="-128"/>
                <a:cs typeface="ＭＳ Ｐゴシック" pitchFamily="-1" charset="-128"/>
              </a:rPr>
              <a:t>negative feedback.</a:t>
            </a:r>
            <a:endParaRPr lang="en-US"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buFont typeface="Arial" pitchFamily="-1" charset="0"/>
              <a:buNone/>
            </a:pPr>
            <a:endParaRPr lang="en-US">
              <a:ea typeface="ＭＳ Ｐゴシック" pitchFamily="-1" charset="-128"/>
              <a:cs typeface="ＭＳ Ｐゴシック" pitchFamily="-1" charset="-128"/>
            </a:endParaRPr>
          </a:p>
        </p:txBody>
      </p:sp>
      <p:pic>
        <p:nvPicPr>
          <p:cNvPr id="24580" name="Picture 3"/>
          <p:cNvPicPr>
            <a:picLocks noChangeAspect="1"/>
          </p:cNvPicPr>
          <p:nvPr/>
        </p:nvPicPr>
        <p:blipFill>
          <a:blip r:embed="rId2">
            <a:lum bright="8000" contrast="64000"/>
          </a:blip>
          <a:srcRect l="4062" t="22501" r="35938" b="20000"/>
          <a:stretch>
            <a:fillRect/>
          </a:stretch>
        </p:blipFill>
        <p:spPr bwMode="auto">
          <a:xfrm>
            <a:off x="5105400" y="2286000"/>
            <a:ext cx="4038600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46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95662</TotalTime>
  <Words>2731</Words>
  <Application>Microsoft Macintosh PowerPoint</Application>
  <PresentationFormat>On-screen Show (4:3)</PresentationFormat>
  <Paragraphs>366</Paragraphs>
  <Slides>45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ＭＳ Ｐゴシック</vt:lpstr>
      <vt:lpstr>Arial</vt:lpstr>
      <vt:lpstr>Calibri</vt:lpstr>
      <vt:lpstr>Calibri (Body)</vt:lpstr>
      <vt:lpstr>Symbol</vt:lpstr>
      <vt:lpstr>times</vt:lpstr>
      <vt:lpstr>Times New Roman</vt:lpstr>
      <vt:lpstr>Wingdings</vt:lpstr>
      <vt:lpstr>Office Theme</vt:lpstr>
      <vt:lpstr>Equation</vt:lpstr>
      <vt:lpstr>Transistor circuits &amp; FETs</vt:lpstr>
      <vt:lpstr>Art of Electronics (AoE)</vt:lpstr>
      <vt:lpstr>BJT Golden Rules      </vt:lpstr>
      <vt:lpstr>4 Important 1 transistor circuits</vt:lpstr>
      <vt:lpstr>Switch</vt:lpstr>
      <vt:lpstr>What happens in saturation?</vt:lpstr>
      <vt:lpstr>Emitter-follower</vt:lpstr>
      <vt:lpstr>Current sources</vt:lpstr>
      <vt:lpstr>Common-emitter amplifier</vt:lpstr>
      <vt:lpstr>Important 1 transistor circuits</vt:lpstr>
      <vt:lpstr>Some 2 transistor circuits</vt:lpstr>
      <vt:lpstr>Darlington configuration</vt:lpstr>
      <vt:lpstr>Current mirrors</vt:lpstr>
      <vt:lpstr>Push-pull output</vt:lpstr>
      <vt:lpstr>Differential amplifier</vt:lpstr>
      <vt:lpstr>PowerPoint Presentation</vt:lpstr>
      <vt:lpstr>BJT summary</vt:lpstr>
      <vt:lpstr>ICs are usually better</vt:lpstr>
      <vt:lpstr>Ebers-Moll</vt:lpstr>
      <vt:lpstr>Simplest 1-transistor circuits</vt:lpstr>
      <vt:lpstr>2-transistor circuits</vt:lpstr>
      <vt:lpstr>Which familiar circuits do you see?</vt:lpstr>
      <vt:lpstr>Which familiar circuits do you see?</vt:lpstr>
      <vt:lpstr>Electronics jargon and terms</vt:lpstr>
      <vt:lpstr>PowerPoint Presentation</vt:lpstr>
      <vt:lpstr>FETs</vt:lpstr>
      <vt:lpstr>How the n-FET works</vt:lpstr>
      <vt:lpstr>n-MOSFET vs. BJT</vt:lpstr>
      <vt:lpstr>Types of FETs</vt:lpstr>
      <vt:lpstr>Applications</vt:lpstr>
      <vt:lpstr>CMOS: “Digital Abstraction”</vt:lpstr>
      <vt:lpstr>State of the art</vt:lpstr>
      <vt:lpstr>PowerPoint Presentation</vt:lpstr>
      <vt:lpstr>PowerPoint Presentation</vt:lpstr>
      <vt:lpstr>Transistor dimension evolution</vt:lpstr>
      <vt:lpstr>Transistor dimension evolution</vt:lpstr>
      <vt:lpstr>Diminishing returns</vt:lpstr>
      <vt:lpstr>What’s the future??</vt:lpstr>
      <vt:lpstr>ESD techniques</vt:lpstr>
      <vt:lpstr>Wrap up</vt:lpstr>
      <vt:lpstr>Feedback LED regulator</vt:lpstr>
      <vt:lpstr>Feedback current regulator</vt:lpstr>
      <vt:lpstr>Reflections …</vt:lpstr>
      <vt:lpstr>CdS photoresistors</vt:lpstr>
      <vt:lpstr>What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Transistors</dc:title>
  <dc:creator>brian rasnow</dc:creator>
  <cp:lastModifiedBy>Rasnow, Brian K.</cp:lastModifiedBy>
  <cp:revision>116</cp:revision>
  <cp:lastPrinted>2011-03-09T16:45:41Z</cp:lastPrinted>
  <dcterms:created xsi:type="dcterms:W3CDTF">2012-03-12T15:57:44Z</dcterms:created>
  <dcterms:modified xsi:type="dcterms:W3CDTF">2025-03-18T03:32:00Z</dcterms:modified>
</cp:coreProperties>
</file>